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82" r:id="rId2"/>
    <p:sldId id="302" r:id="rId3"/>
    <p:sldId id="415" r:id="rId4"/>
    <p:sldId id="354" r:id="rId5"/>
    <p:sldId id="389" r:id="rId6"/>
    <p:sldId id="355" r:id="rId7"/>
    <p:sldId id="391" r:id="rId8"/>
    <p:sldId id="427" r:id="rId9"/>
    <p:sldId id="428" r:id="rId10"/>
    <p:sldId id="392" r:id="rId11"/>
    <p:sldId id="393" r:id="rId12"/>
    <p:sldId id="429" r:id="rId13"/>
    <p:sldId id="386" r:id="rId14"/>
    <p:sldId id="387" r:id="rId15"/>
    <p:sldId id="388" r:id="rId16"/>
    <p:sldId id="356" r:id="rId17"/>
    <p:sldId id="358" r:id="rId18"/>
    <p:sldId id="360" r:id="rId19"/>
    <p:sldId id="430" r:id="rId20"/>
    <p:sldId id="431" r:id="rId21"/>
    <p:sldId id="361" r:id="rId22"/>
    <p:sldId id="432" r:id="rId23"/>
    <p:sldId id="372" r:id="rId24"/>
    <p:sldId id="362" r:id="rId25"/>
    <p:sldId id="369" r:id="rId26"/>
    <p:sldId id="357" r:id="rId27"/>
    <p:sldId id="370" r:id="rId28"/>
    <p:sldId id="371" r:id="rId29"/>
    <p:sldId id="359" r:id="rId30"/>
    <p:sldId id="363" r:id="rId31"/>
    <p:sldId id="373" r:id="rId32"/>
    <p:sldId id="374" r:id="rId33"/>
    <p:sldId id="364" r:id="rId34"/>
    <p:sldId id="365" r:id="rId35"/>
    <p:sldId id="433" r:id="rId36"/>
    <p:sldId id="375" r:id="rId37"/>
    <p:sldId id="367" r:id="rId38"/>
    <p:sldId id="376" r:id="rId39"/>
    <p:sldId id="434" r:id="rId40"/>
    <p:sldId id="435" r:id="rId41"/>
    <p:sldId id="368" r:id="rId42"/>
    <p:sldId id="263" r:id="rId4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varScale="1">
        <p:scale>
          <a:sx n="122" d="100"/>
          <a:sy n="122" d="100"/>
        </p:scale>
        <p:origin x="224" y="3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D3EF8A-4CE1-BB41-8054-C88711BD1A30}" type="datetimeFigureOut">
              <a:rPr lang="es-ES" smtClean="0"/>
              <a:t>11/1/25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F5BC3-1F14-8445-9ECF-90F2F355EFD5}" type="slidenum">
              <a:rPr lang="es-ES" smtClean="0"/>
              <a:t>‹Nº›</a:t>
            </a:fld>
            <a:endParaRPr lang="es-ES"/>
          </a:p>
        </p:txBody>
      </p:sp>
    </p:spTree>
    <p:extLst>
      <p:ext uri="{BB962C8B-B14F-4D97-AF65-F5344CB8AC3E}">
        <p14:creationId xmlns:p14="http://schemas.microsoft.com/office/powerpoint/2010/main" val="1070436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36</a:t>
            </a:fld>
            <a:endParaRPr lang="es-ES"/>
          </a:p>
        </p:txBody>
      </p:sp>
    </p:spTree>
    <p:extLst>
      <p:ext uri="{BB962C8B-B14F-4D97-AF65-F5344CB8AC3E}">
        <p14:creationId xmlns:p14="http://schemas.microsoft.com/office/powerpoint/2010/main" val="106749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37</a:t>
            </a:fld>
            <a:endParaRPr lang="es-ES"/>
          </a:p>
        </p:txBody>
      </p:sp>
    </p:spTree>
    <p:extLst>
      <p:ext uri="{BB962C8B-B14F-4D97-AF65-F5344CB8AC3E}">
        <p14:creationId xmlns:p14="http://schemas.microsoft.com/office/powerpoint/2010/main" val="1086528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38</a:t>
            </a:fld>
            <a:endParaRPr lang="es-ES"/>
          </a:p>
        </p:txBody>
      </p:sp>
    </p:spTree>
    <p:extLst>
      <p:ext uri="{BB962C8B-B14F-4D97-AF65-F5344CB8AC3E}">
        <p14:creationId xmlns:p14="http://schemas.microsoft.com/office/powerpoint/2010/main" val="880066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39</a:t>
            </a:fld>
            <a:endParaRPr lang="es-ES"/>
          </a:p>
        </p:txBody>
      </p:sp>
    </p:spTree>
    <p:extLst>
      <p:ext uri="{BB962C8B-B14F-4D97-AF65-F5344CB8AC3E}">
        <p14:creationId xmlns:p14="http://schemas.microsoft.com/office/powerpoint/2010/main" val="271297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40</a:t>
            </a:fld>
            <a:endParaRPr lang="es-ES"/>
          </a:p>
        </p:txBody>
      </p:sp>
    </p:spTree>
    <p:extLst>
      <p:ext uri="{BB962C8B-B14F-4D97-AF65-F5344CB8AC3E}">
        <p14:creationId xmlns:p14="http://schemas.microsoft.com/office/powerpoint/2010/main" val="4076862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C21A03-B6D7-0545-9EA5-619E35B6B01F}"/>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2CC2838C-1650-2749-925B-5A9481149C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94708AB2-E536-BC4C-B3A5-1A4B01720E2C}"/>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5" name="Marcador de pie de página 4">
            <a:extLst>
              <a:ext uri="{FF2B5EF4-FFF2-40B4-BE49-F238E27FC236}">
                <a16:creationId xmlns:a16="http://schemas.microsoft.com/office/drawing/2014/main" id="{C643C379-E7DA-F241-B102-86E3B6E1561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58BAACD-56D2-9043-AF02-4ACEB9B1F0E9}"/>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2747740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8482EC-407E-D54A-9945-2F504F89A61A}"/>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3329BED0-58CE-A042-B3D2-EBE31043FDE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EA03F59-CA0F-D344-BE25-369C4E74353B}"/>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5" name="Marcador de pie de página 4">
            <a:extLst>
              <a:ext uri="{FF2B5EF4-FFF2-40B4-BE49-F238E27FC236}">
                <a16:creationId xmlns:a16="http://schemas.microsoft.com/office/drawing/2014/main" id="{F5116532-B139-324A-B31D-57FE8EAC1E9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8938553-BFE4-974A-9059-D74DAD498862}"/>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179309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5B6E157-1D49-534F-9F2A-B7E6CEFB1D9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B74EF2D-9CBF-E14E-B723-B971651FC650}"/>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D414F41-6956-724B-9105-AD3F4C4AC800}"/>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5" name="Marcador de pie de página 4">
            <a:extLst>
              <a:ext uri="{FF2B5EF4-FFF2-40B4-BE49-F238E27FC236}">
                <a16:creationId xmlns:a16="http://schemas.microsoft.com/office/drawing/2014/main" id="{C15A02E2-82F3-D948-B60F-8451723B915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660254A-F4F7-E348-8118-A3CFF12DA9E0}"/>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1585362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iseño E">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494B85F6-9C12-014E-82BC-60AF8367F8F5}" type="datetime1">
              <a:rPr lang="es-ES" sz="1200" b="0" i="0" smtClean="0">
                <a:solidFill>
                  <a:schemeClr val="tx1"/>
                </a:solidFill>
                <a:latin typeface="Visuelt Pro" panose="020B0503040202040104" pitchFamily="34" charset="0"/>
                <a:cs typeface="Arial" panose="020B0604020202020204" pitchFamily="34" charset="0"/>
              </a:rPr>
              <a:t>11/1/25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
        <p:nvSpPr>
          <p:cNvPr id="2" name="Título 1">
            <a:extLst>
              <a:ext uri="{FF2B5EF4-FFF2-40B4-BE49-F238E27FC236}">
                <a16:creationId xmlns:a16="http://schemas.microsoft.com/office/drawing/2014/main" id="{57A7AF40-AA69-3442-B768-E2C84B1EC092}"/>
              </a:ext>
            </a:extLst>
          </p:cNvPr>
          <p:cNvSpPr>
            <a:spLocks noGrp="1"/>
          </p:cNvSpPr>
          <p:nvPr>
            <p:ph type="title"/>
          </p:nvPr>
        </p:nvSpPr>
        <p:spPr>
          <a:xfrm>
            <a:off x="838200" y="365125"/>
            <a:ext cx="10515600" cy="1325563"/>
          </a:xfrm>
          <a:prstGeom prst="rect">
            <a:avLst/>
          </a:prstGeom>
        </p:spPr>
        <p:txBody>
          <a:bodyPr/>
          <a:lstStyle/>
          <a:p>
            <a:r>
              <a:rPr lang="es-ES" dirty="0"/>
              <a:t>Haga clic para modificar el estilo de título del patrón</a:t>
            </a:r>
          </a:p>
        </p:txBody>
      </p:sp>
    </p:spTree>
    <p:extLst>
      <p:ext uri="{BB962C8B-B14F-4D97-AF65-F5344CB8AC3E}">
        <p14:creationId xmlns:p14="http://schemas.microsoft.com/office/powerpoint/2010/main" val="352390482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Final">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98B2BFC-9FDE-5B4B-BCF2-2C8FCC4E8506}"/>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3955584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seño A">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42E1C2F-5BF7-6A4B-B25E-96F8E7915105}"/>
              </a:ext>
            </a:extLst>
          </p:cNvPr>
          <p:cNvPicPr>
            <a:picLocks noChangeAspect="1"/>
          </p:cNvPicPr>
          <p:nvPr userDrawn="1"/>
        </p:nvPicPr>
        <p:blipFill>
          <a:blip r:embed="rId2"/>
          <a:stretch>
            <a:fillRect/>
          </a:stretch>
        </p:blipFill>
        <p:spPr>
          <a:xfrm>
            <a:off x="-351227" y="0"/>
            <a:ext cx="12192000" cy="6858000"/>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capítulo</a:t>
            </a:r>
          </a:p>
        </p:txBody>
      </p:sp>
      <p:sp>
        <p:nvSpPr>
          <p:cNvPr id="14" name="Marcador de texto 13">
            <a:extLst>
              <a:ext uri="{FF2B5EF4-FFF2-40B4-BE49-F238E27FC236}">
                <a16:creationId xmlns:a16="http://schemas.microsoft.com/office/drawing/2014/main" id="{D66E09DF-0CE0-6C40-9D23-6DF3B17D892D}"/>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00</a:t>
            </a:r>
            <a:br>
              <a:rPr lang="es-ES" dirty="0"/>
            </a:br>
            <a:endParaRPr lang="es-ES" dirty="0"/>
          </a:p>
        </p:txBody>
      </p:sp>
      <p:sp>
        <p:nvSpPr>
          <p:cNvPr id="7" name="Marcador de texto 25">
            <a:extLst>
              <a:ext uri="{FF2B5EF4-FFF2-40B4-BE49-F238E27FC236}">
                <a16:creationId xmlns:a16="http://schemas.microsoft.com/office/drawing/2014/main" id="{0B94D12C-EF15-7241-8F8A-D85C9BC4DDD6}"/>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Subtítulo presentación</a:t>
            </a:r>
          </a:p>
        </p:txBody>
      </p:sp>
    </p:spTree>
    <p:extLst>
      <p:ext uri="{BB962C8B-B14F-4D97-AF65-F5344CB8AC3E}">
        <p14:creationId xmlns:p14="http://schemas.microsoft.com/office/powerpoint/2010/main" val="2675251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nici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32B78233-A5DB-994B-BD41-02BB62B896CA}"/>
              </a:ext>
            </a:extLst>
          </p:cNvPr>
          <p:cNvPicPr>
            <a:picLocks noChangeAspect="1"/>
          </p:cNvPicPr>
          <p:nvPr userDrawn="1"/>
        </p:nvPicPr>
        <p:blipFill>
          <a:blip r:embed="rId2"/>
          <a:stretch>
            <a:fillRect/>
          </a:stretch>
        </p:blipFill>
        <p:spPr>
          <a:xfrm>
            <a:off x="-12095" y="0"/>
            <a:ext cx="12204096"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presentación</a:t>
            </a:r>
          </a:p>
        </p:txBody>
      </p:sp>
      <p:sp>
        <p:nvSpPr>
          <p:cNvPr id="10"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Visuelt Pro" panose="020B0503040202040104" pitchFamily="34" charset="0"/>
                <a:cs typeface="Arial" panose="020B0604020202020204" pitchFamily="34" charset="0"/>
              </a:defRPr>
            </a:lvl1pPr>
          </a:lstStyle>
          <a:p>
            <a:r>
              <a:rPr lang="es-ES" dirty="0"/>
              <a:t>Subtítulo presentación</a:t>
            </a:r>
          </a:p>
        </p:txBody>
      </p:sp>
      <p:sp>
        <p:nvSpPr>
          <p:cNvPr id="16" name="CuadroTexto 15">
            <a:extLst>
              <a:ext uri="{FF2B5EF4-FFF2-40B4-BE49-F238E27FC236}">
                <a16:creationId xmlns:a16="http://schemas.microsoft.com/office/drawing/2014/main" id="{E96E94D9-77ED-4844-97B3-F10D42E565D1}"/>
              </a:ext>
            </a:extLst>
          </p:cNvPr>
          <p:cNvSpPr txBox="1"/>
          <p:nvPr userDrawn="1"/>
        </p:nvSpPr>
        <p:spPr>
          <a:xfrm>
            <a:off x="329937" y="6202837"/>
            <a:ext cx="1259965" cy="307777"/>
          </a:xfrm>
          <a:prstGeom prst="rect">
            <a:avLst/>
          </a:prstGeom>
          <a:noFill/>
        </p:spPr>
        <p:txBody>
          <a:bodyPr wrap="square" rtlCol="0">
            <a:spAutoFit/>
          </a:bodyPr>
          <a:lstStyle/>
          <a:p>
            <a:pPr algn="l"/>
            <a:fld id="{98507C16-89E1-4D43-9171-A1CEEE7C010C}" type="datetime1">
              <a:rPr lang="es-ES" sz="1400" b="0" i="0" smtClean="0">
                <a:solidFill>
                  <a:schemeClr val="bg1"/>
                </a:solidFill>
                <a:latin typeface="Visuelt Pro" panose="020B0503040202040104" pitchFamily="34" charset="0"/>
                <a:cs typeface="Arial" panose="020B0604020202020204" pitchFamily="34" charset="0"/>
              </a:rPr>
              <a:t>11/1/25</a:t>
            </a:fld>
            <a:endParaRPr lang="es-ES" sz="1400" b="0" i="0" dirty="0">
              <a:solidFill>
                <a:schemeClr val="bg1"/>
              </a:solidFill>
              <a:latin typeface="Visuelt Pro" panose="020B0503040202040104" pitchFamily="34" charset="0"/>
              <a:cs typeface="Arial" panose="020B0604020202020204" pitchFamily="34" charset="0"/>
            </a:endParaRPr>
          </a:p>
        </p:txBody>
      </p:sp>
    </p:spTree>
    <p:extLst>
      <p:ext uri="{BB962C8B-B14F-4D97-AF65-F5344CB8AC3E}">
        <p14:creationId xmlns:p14="http://schemas.microsoft.com/office/powerpoint/2010/main" val="1717955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6CF1D-1D69-3F46-8774-9EE5C20C51B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F2E8C48-FD37-9B4B-9541-E84A322553E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3AD8BD3-2D99-DD45-9544-BD689D54AC5D}"/>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5" name="Marcador de pie de página 4">
            <a:extLst>
              <a:ext uri="{FF2B5EF4-FFF2-40B4-BE49-F238E27FC236}">
                <a16:creationId xmlns:a16="http://schemas.microsoft.com/office/drawing/2014/main" id="{4590C6EB-B1EF-E545-9AFB-E9BC79A6D63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3AD07F6-3AF2-464A-AB30-31F1E6298185}"/>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3060957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1C12F9-C359-9046-906F-FC181C4768A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3FBDEB85-9341-BF47-9BFE-0EDDC7D1F5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FF672CC4-2865-A341-A42F-FE0C043BC6BF}"/>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5" name="Marcador de pie de página 4">
            <a:extLst>
              <a:ext uri="{FF2B5EF4-FFF2-40B4-BE49-F238E27FC236}">
                <a16:creationId xmlns:a16="http://schemas.microsoft.com/office/drawing/2014/main" id="{EF4E083C-C4E0-064D-AC3B-25E15AAA93C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DB71A4E-0A2E-EE43-A02C-8A916E239ED5}"/>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37502574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307A0-F4F2-B34F-B06A-4E40DF1B307A}"/>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4A26E5E-08EE-6649-9B6D-4ACA63FFCCB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7E10654D-6B64-9C4A-B939-51E1AD5E570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EDDFC27-56B9-D749-A1B2-14C1DD15B27A}"/>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6" name="Marcador de pie de página 5">
            <a:extLst>
              <a:ext uri="{FF2B5EF4-FFF2-40B4-BE49-F238E27FC236}">
                <a16:creationId xmlns:a16="http://schemas.microsoft.com/office/drawing/2014/main" id="{F53BEB67-84BA-004E-BAFB-8715D39804D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14E26E3-A8CA-D242-B069-599985F62955}"/>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4100328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352415-85ED-634F-8AA4-5CCE9E17C85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617262F-3088-5B47-91E4-14F54A0B1A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7FC4041-B55C-8D40-BCA7-FA9A96ADB50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645957F2-9C88-E649-8178-A5CDC48ED4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A255D5A-4669-1944-87E7-E9159888E177}"/>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2ECFC31-96D9-E04D-9038-C8787D7CE87D}"/>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8" name="Marcador de pie de página 7">
            <a:extLst>
              <a:ext uri="{FF2B5EF4-FFF2-40B4-BE49-F238E27FC236}">
                <a16:creationId xmlns:a16="http://schemas.microsoft.com/office/drawing/2014/main" id="{E7973062-0418-1743-A411-9E3EBFD403F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56816777-BDCC-514F-8344-13910D9AAD67}"/>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2710147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18B76-1E4B-3442-8FD9-CC44972534DC}"/>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AB5444BC-DFA6-4441-9261-5FC8AEFD2128}"/>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4" name="Marcador de pie de página 3">
            <a:extLst>
              <a:ext uri="{FF2B5EF4-FFF2-40B4-BE49-F238E27FC236}">
                <a16:creationId xmlns:a16="http://schemas.microsoft.com/office/drawing/2014/main" id="{9B8D03EF-86DD-F846-81D4-76AD106C63E8}"/>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3B90F2FA-463D-0947-A8A0-6E6B9E59A78B}"/>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1049840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9845E6E-375F-DC44-B323-BA4467F51E22}"/>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3" name="Marcador de pie de página 2">
            <a:extLst>
              <a:ext uri="{FF2B5EF4-FFF2-40B4-BE49-F238E27FC236}">
                <a16:creationId xmlns:a16="http://schemas.microsoft.com/office/drawing/2014/main" id="{9F97972E-FF76-FE49-A135-ABD3C50306A7}"/>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40C745E3-F675-7D43-A4E1-7837ED40D466}"/>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4247194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0C989C-3D90-2149-BFB7-9C96F1CDE1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99733614-EC36-2F44-8BE2-4B096AB5E8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A49850F-BB1B-A646-A2A8-A3CCA3CDA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DDF0EAF-015C-484F-842C-930C346AB47F}"/>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6" name="Marcador de pie de página 5">
            <a:extLst>
              <a:ext uri="{FF2B5EF4-FFF2-40B4-BE49-F238E27FC236}">
                <a16:creationId xmlns:a16="http://schemas.microsoft.com/office/drawing/2014/main" id="{75071302-6D9D-D54E-B054-681348EEE6E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8E330B2-6792-3048-ADD5-128A733511EF}"/>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2038677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B2D3E8-C783-A544-98C5-CE22C5B58AF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CAD1694F-B517-FD43-A4DA-6F9F176D90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71B9095F-FF58-A446-9EFF-62923C549C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FE3082F-5452-234B-9622-6204C1D53485}"/>
              </a:ext>
            </a:extLst>
          </p:cNvPr>
          <p:cNvSpPr>
            <a:spLocks noGrp="1"/>
          </p:cNvSpPr>
          <p:nvPr>
            <p:ph type="dt" sz="half" idx="10"/>
          </p:nvPr>
        </p:nvSpPr>
        <p:spPr/>
        <p:txBody>
          <a:bodyPr/>
          <a:lstStyle/>
          <a:p>
            <a:fld id="{CD7EF4BC-4DC3-B547-9ED1-1088175521E7}" type="datetimeFigureOut">
              <a:rPr lang="es-ES" smtClean="0"/>
              <a:t>11/1/25</a:t>
            </a:fld>
            <a:endParaRPr lang="es-ES"/>
          </a:p>
        </p:txBody>
      </p:sp>
      <p:sp>
        <p:nvSpPr>
          <p:cNvPr id="6" name="Marcador de pie de página 5">
            <a:extLst>
              <a:ext uri="{FF2B5EF4-FFF2-40B4-BE49-F238E27FC236}">
                <a16:creationId xmlns:a16="http://schemas.microsoft.com/office/drawing/2014/main" id="{A4C2FEE9-B038-EF48-9555-4EE78C5F324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2B630302-060C-C847-AD24-1D344ABD1254}"/>
              </a:ext>
            </a:extLst>
          </p:cNvPr>
          <p:cNvSpPr>
            <a:spLocks noGrp="1"/>
          </p:cNvSpPr>
          <p:nvPr>
            <p:ph type="sldNum" sz="quarter" idx="12"/>
          </p:nvPr>
        </p:nvSpPr>
        <p:spPr/>
        <p:txBody>
          <a:bodyPr/>
          <a:lstStyle/>
          <a:p>
            <a:fld id="{313F8A77-30A9-2C4D-A970-4681C9A14BBE}" type="slidenum">
              <a:rPr lang="es-ES" smtClean="0"/>
              <a:t>‹Nº›</a:t>
            </a:fld>
            <a:endParaRPr lang="es-ES"/>
          </a:p>
        </p:txBody>
      </p:sp>
    </p:spTree>
    <p:extLst>
      <p:ext uri="{BB962C8B-B14F-4D97-AF65-F5344CB8AC3E}">
        <p14:creationId xmlns:p14="http://schemas.microsoft.com/office/powerpoint/2010/main" val="3794686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EEE2DC2-0A11-794F-B6AF-4EF893E87D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8B34FBCC-4DDC-3045-8E80-3F2F763039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D826C7AD-33F1-A944-9F30-A5A1062CC4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7EF4BC-4DC3-B547-9ED1-1088175521E7}" type="datetimeFigureOut">
              <a:rPr lang="es-ES" smtClean="0"/>
              <a:t>11/1/25</a:t>
            </a:fld>
            <a:endParaRPr lang="es-ES"/>
          </a:p>
        </p:txBody>
      </p:sp>
      <p:sp>
        <p:nvSpPr>
          <p:cNvPr id="5" name="Marcador de pie de página 4">
            <a:extLst>
              <a:ext uri="{FF2B5EF4-FFF2-40B4-BE49-F238E27FC236}">
                <a16:creationId xmlns:a16="http://schemas.microsoft.com/office/drawing/2014/main" id="{5B6B9F8D-E33B-3F41-89DB-05B17151D1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B22AE06-AAD7-A246-84E1-065EC903B6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3F8A77-30A9-2C4D-A970-4681C9A14BBE}" type="slidenum">
              <a:rPr lang="es-ES" smtClean="0"/>
              <a:t>‹Nº›</a:t>
            </a:fld>
            <a:endParaRPr lang="es-ES"/>
          </a:p>
        </p:txBody>
      </p:sp>
    </p:spTree>
    <p:extLst>
      <p:ext uri="{BB962C8B-B14F-4D97-AF65-F5344CB8AC3E}">
        <p14:creationId xmlns:p14="http://schemas.microsoft.com/office/powerpoint/2010/main" val="2305103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hyperlink" Target="https://docs.qiime2.org/2021.4/tutorials/overview/#let-s-get-oriented-flowcharts"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hyperlink" Target="https://docs.qiime2.org/2021.8/tutorials/pd-mice/" TargetMode="Externa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hyperlink" Target="https://data.qiime2.org/2021.8/tutorials/pd-mice/sample_metadata.tsv"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hyperlink" Target="https://docs.qiime2.org/2021.8/tutorials/moving-pictures/" TargetMode="Externa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hyperlink" Target="https://docs.qiime2.org/2021.4/install/" TargetMode="Externa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hyperlink" Target="https://docs.qiime2.org/2021.4/tutorials/" TargetMode="Externa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5911E35-1556-9C46-AA83-C01215B09DED}"/>
              </a:ext>
            </a:extLst>
          </p:cNvPr>
          <p:cNvSpPr txBox="1"/>
          <p:nvPr/>
        </p:nvSpPr>
        <p:spPr>
          <a:xfrm>
            <a:off x="5950478" y="4774872"/>
            <a:ext cx="4269117" cy="646331"/>
          </a:xfrm>
          <a:prstGeom prst="rect">
            <a:avLst/>
          </a:prstGeom>
          <a:noFill/>
        </p:spPr>
        <p:txBody>
          <a:bodyPr wrap="none" rtlCol="0">
            <a:spAutoFit/>
          </a:bodyPr>
          <a:lstStyle/>
          <a:p>
            <a:r>
              <a:rPr lang="es-ES" dirty="0">
                <a:latin typeface="Apex New"/>
                <a:ea typeface="+mj-ea"/>
                <a:cs typeface="+mj-cs"/>
              </a:rPr>
              <a:t>Dra. María </a:t>
            </a:r>
            <a:r>
              <a:rPr lang="es-ES" dirty="0" err="1">
                <a:latin typeface="Apex New"/>
                <a:ea typeface="+mj-ea"/>
                <a:cs typeface="+mj-cs"/>
              </a:rPr>
              <a:t>Lairón</a:t>
            </a:r>
            <a:r>
              <a:rPr lang="es-ES" dirty="0">
                <a:latin typeface="Apex New"/>
                <a:ea typeface="+mj-ea"/>
                <a:cs typeface="+mj-cs"/>
              </a:rPr>
              <a:t> Peris</a:t>
            </a:r>
          </a:p>
          <a:p>
            <a:r>
              <a:rPr lang="es-ES" dirty="0" err="1">
                <a:latin typeface="Apex New"/>
                <a:ea typeface="+mj-ea"/>
                <a:cs typeface="+mj-cs"/>
              </a:rPr>
              <a:t>maria.lairon@professor.universidadviu.com</a:t>
            </a:r>
            <a:endParaRPr lang="es-ES" dirty="0">
              <a:latin typeface="Apex New"/>
              <a:ea typeface="+mj-ea"/>
              <a:cs typeface="+mj-cs"/>
            </a:endParaRPr>
          </a:p>
        </p:txBody>
      </p:sp>
      <p:sp>
        <p:nvSpPr>
          <p:cNvPr id="8" name="Marcador de texto 1">
            <a:extLst>
              <a:ext uri="{FF2B5EF4-FFF2-40B4-BE49-F238E27FC236}">
                <a16:creationId xmlns:a16="http://schemas.microsoft.com/office/drawing/2014/main" id="{F5F6069F-BB47-E34D-A889-C63883D402D3}"/>
              </a:ext>
            </a:extLst>
          </p:cNvPr>
          <p:cNvSpPr>
            <a:spLocks noGrp="1"/>
          </p:cNvSpPr>
          <p:nvPr>
            <p:ph type="body" sz="quarter" idx="10"/>
          </p:nvPr>
        </p:nvSpPr>
        <p:spPr>
          <a:xfrm>
            <a:off x="446893" y="325097"/>
            <a:ext cx="11007170" cy="902393"/>
          </a:xfrm>
        </p:spPr>
        <p:txBody>
          <a:bodyPr/>
          <a:lstStyle/>
          <a:p>
            <a:r>
              <a:rPr lang="es-ES" sz="4800" dirty="0"/>
              <a:t>Máster en Bioinformática</a:t>
            </a:r>
          </a:p>
        </p:txBody>
      </p:sp>
      <p:sp>
        <p:nvSpPr>
          <p:cNvPr id="11" name="Marcador de texto 2">
            <a:extLst>
              <a:ext uri="{FF2B5EF4-FFF2-40B4-BE49-F238E27FC236}">
                <a16:creationId xmlns:a16="http://schemas.microsoft.com/office/drawing/2014/main" id="{1A0F4B86-AE2F-3948-8993-7AFE7A762CE5}"/>
              </a:ext>
            </a:extLst>
          </p:cNvPr>
          <p:cNvSpPr>
            <a:spLocks noGrp="1"/>
          </p:cNvSpPr>
          <p:nvPr>
            <p:ph type="body" sz="quarter" idx="11"/>
          </p:nvPr>
        </p:nvSpPr>
        <p:spPr>
          <a:xfrm>
            <a:off x="350794" y="1306974"/>
            <a:ext cx="11490411" cy="563602"/>
          </a:xfrm>
        </p:spPr>
        <p:txBody>
          <a:bodyPr>
            <a:normAutofit fontScale="62500" lnSpcReduction="20000"/>
          </a:bodyPr>
          <a:lstStyle/>
          <a:p>
            <a:r>
              <a:rPr lang="es-ES_tradnl" b="1" dirty="0"/>
              <a:t> </a:t>
            </a:r>
            <a:endParaRPr lang="es-ES" dirty="0"/>
          </a:p>
          <a:p>
            <a:r>
              <a:rPr lang="es-ES" b="1" dirty="0"/>
              <a:t> Análisis de datos </a:t>
            </a:r>
            <a:r>
              <a:rPr lang="es-ES" b="1" dirty="0" err="1"/>
              <a:t>ómicos</a:t>
            </a:r>
            <a:r>
              <a:rPr lang="es-ES" b="1" dirty="0"/>
              <a:t> para poblaciones</a:t>
            </a:r>
            <a:endParaRPr lang="es-ES" dirty="0"/>
          </a:p>
        </p:txBody>
      </p:sp>
      <p:sp>
        <p:nvSpPr>
          <p:cNvPr id="12" name="Marcador de texto 2">
            <a:extLst>
              <a:ext uri="{FF2B5EF4-FFF2-40B4-BE49-F238E27FC236}">
                <a16:creationId xmlns:a16="http://schemas.microsoft.com/office/drawing/2014/main" id="{C6CD89A9-538F-A841-AA70-63BC030F6B98}"/>
              </a:ext>
            </a:extLst>
          </p:cNvPr>
          <p:cNvSpPr txBox="1">
            <a:spLocks/>
          </p:cNvSpPr>
          <p:nvPr/>
        </p:nvSpPr>
        <p:spPr>
          <a:xfrm>
            <a:off x="446893" y="2415023"/>
            <a:ext cx="3256828" cy="563602"/>
          </a:xfrm>
          <a:prstGeom prst="rect">
            <a:avLst/>
          </a:prstGeom>
        </p:spPr>
        <p:txBody>
          <a:bodyPr wrap="square" lIns="0" tIns="0" rIns="0" bIns="0"/>
          <a:lstStyle>
            <a:lvl1pPr marL="0" indent="0" algn="l" defTabSz="914400" rtl="0" eaLnBrk="1" latinLnBrk="0" hangingPunct="1">
              <a:lnSpc>
                <a:spcPct val="100000"/>
              </a:lnSpc>
              <a:spcBef>
                <a:spcPts val="0"/>
              </a:spcBef>
              <a:buFontTx/>
              <a:buNone/>
              <a:defRPr sz="3300" b="0" i="0" kern="1200" spc="0" baseline="0">
                <a:solidFill>
                  <a:schemeClr val="tx1"/>
                </a:solidFill>
                <a:latin typeface="Visuelt Pro" panose="020B05030402020401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dirty="0"/>
              <a:t>Curso académico 2024-25</a:t>
            </a:r>
          </a:p>
        </p:txBody>
      </p:sp>
    </p:spTree>
    <p:extLst>
      <p:ext uri="{BB962C8B-B14F-4D97-AF65-F5344CB8AC3E}">
        <p14:creationId xmlns:p14="http://schemas.microsoft.com/office/powerpoint/2010/main" val="350480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3416320"/>
          </a:xfrm>
          <a:prstGeom prst="rect">
            <a:avLst/>
          </a:prstGeom>
          <a:noFill/>
        </p:spPr>
        <p:txBody>
          <a:bodyPr wrap="square" rtlCol="0">
            <a:spAutoFit/>
          </a:bodyPr>
          <a:lstStyle/>
          <a:p>
            <a:pPr marL="285750" indent="-285750">
              <a:buFontTx/>
              <a:buChar char="-"/>
            </a:pPr>
            <a:r>
              <a:rPr lang="es-ES" dirty="0"/>
              <a:t>Es posible </a:t>
            </a:r>
            <a:r>
              <a:rPr lang="es-ES" dirty="0" err="1"/>
              <a:t>preprocesar</a:t>
            </a:r>
            <a:r>
              <a:rPr lang="es-ES" dirty="0"/>
              <a:t> los datos con las secuencias o llevar a cabo análisis desde fuera de QIIME 2 y continuar el estudio haciendo uso de este </a:t>
            </a:r>
            <a:r>
              <a:rPr lang="es-ES" i="1" dirty="0"/>
              <a:t>software</a:t>
            </a:r>
            <a:r>
              <a:rPr lang="es-ES" dirty="0"/>
              <a:t>. </a:t>
            </a:r>
          </a:p>
          <a:p>
            <a:pPr marL="285750" indent="-285750">
              <a:buFontTx/>
              <a:buChar char="-"/>
            </a:pPr>
            <a:endParaRPr lang="es-ES" dirty="0"/>
          </a:p>
          <a:p>
            <a:pPr marL="285750" indent="-285750">
              <a:buFontTx/>
              <a:buChar char="-"/>
            </a:pPr>
            <a:r>
              <a:rPr lang="es-ES" dirty="0"/>
              <a:t>Por ejemplo, en el caso de llevar a cabo la secuenciación con la plataforma </a:t>
            </a:r>
            <a:r>
              <a:rPr lang="es-ES" dirty="0" err="1"/>
              <a:t>Illumina</a:t>
            </a:r>
            <a:r>
              <a:rPr lang="es-ES" dirty="0"/>
              <a:t> lo más común es realizar todos los pasos del estudio desde QIIME 2, pero si tenemos </a:t>
            </a:r>
            <a:r>
              <a:rPr lang="es-ES" b="1" dirty="0">
                <a:solidFill>
                  <a:schemeClr val="bg2"/>
                </a:solidFill>
              </a:rPr>
              <a:t>datos metataxonómicos obtenidos con Oxford </a:t>
            </a:r>
            <a:r>
              <a:rPr lang="es-ES" b="1" dirty="0" err="1">
                <a:solidFill>
                  <a:schemeClr val="bg2"/>
                </a:solidFill>
              </a:rPr>
              <a:t>Nanopore</a:t>
            </a:r>
            <a:r>
              <a:rPr lang="es-ES" b="1" dirty="0">
                <a:solidFill>
                  <a:schemeClr val="bg2"/>
                </a:solidFill>
              </a:rPr>
              <a:t> </a:t>
            </a:r>
            <a:r>
              <a:rPr lang="es-ES" dirty="0"/>
              <a:t>se ha de hacer el llamado de las bases, el </a:t>
            </a:r>
            <a:r>
              <a:rPr lang="es-ES" dirty="0" err="1"/>
              <a:t>demultiplexado</a:t>
            </a:r>
            <a:r>
              <a:rPr lang="es-ES" dirty="0"/>
              <a:t> de las muestras y la asignación de la taxonomía presente en cada una de las muestras desde otro software externo, como los del propio Oxford </a:t>
            </a:r>
            <a:r>
              <a:rPr lang="es-ES" dirty="0" err="1"/>
              <a:t>Nanopore</a:t>
            </a:r>
            <a:r>
              <a:rPr lang="es-ES" dirty="0"/>
              <a:t> e importar estos datos como una </a:t>
            </a:r>
            <a:r>
              <a:rPr lang="es-ES" b="1" dirty="0">
                <a:solidFill>
                  <a:schemeClr val="bg2"/>
                </a:solidFill>
              </a:rPr>
              <a:t>tabla de características con la frecuencia de cada taxón en cada muestra en un formato </a:t>
            </a:r>
            <a:r>
              <a:rPr lang="es-ES" b="1" dirty="0" err="1">
                <a:solidFill>
                  <a:schemeClr val="bg2"/>
                </a:solidFill>
              </a:rPr>
              <a:t>biom</a:t>
            </a:r>
            <a:r>
              <a:rPr lang="es-ES" dirty="0"/>
              <a:t>, por ejemplo.</a:t>
            </a:r>
          </a:p>
          <a:p>
            <a:r>
              <a:rPr lang="es-ES" dirty="0"/>
              <a:t> </a:t>
            </a:r>
          </a:p>
        </p:txBody>
      </p:sp>
    </p:spTree>
    <p:extLst>
      <p:ext uri="{BB962C8B-B14F-4D97-AF65-F5344CB8AC3E}">
        <p14:creationId xmlns:p14="http://schemas.microsoft.com/office/powerpoint/2010/main" val="22324761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369332"/>
          </a:xfrm>
          <a:prstGeom prst="rect">
            <a:avLst/>
          </a:prstGeom>
          <a:noFill/>
        </p:spPr>
        <p:txBody>
          <a:bodyPr wrap="square" rtlCol="0">
            <a:spAutoFit/>
          </a:bodyPr>
          <a:lstStyle/>
          <a:p>
            <a:r>
              <a:rPr lang="es-ES" dirty="0"/>
              <a:t> </a:t>
            </a:r>
          </a:p>
        </p:txBody>
      </p:sp>
      <p:sp>
        <p:nvSpPr>
          <p:cNvPr id="7" name="Rectangle 1">
            <a:extLst>
              <a:ext uri="{FF2B5EF4-FFF2-40B4-BE49-F238E27FC236}">
                <a16:creationId xmlns:a16="http://schemas.microsoft.com/office/drawing/2014/main" id="{BFD57239-FF62-914F-A83C-DDB1511CAE2D}"/>
              </a:ext>
            </a:extLst>
          </p:cNvPr>
          <p:cNvSpPr>
            <a:spLocks noChangeArrowheads="1"/>
          </p:cNvSpPr>
          <p:nvPr/>
        </p:nvSpPr>
        <p:spPr bwMode="auto">
          <a:xfrm>
            <a:off x="3006725" y="1654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s-ES" sz="700" b="0" i="0" u="none" strike="noStrike" cap="none" normalizeH="0" baseline="0" dirty="0">
                <a:ln>
                  <a:noFill/>
                </a:ln>
                <a:solidFill>
                  <a:schemeClr val="tx1"/>
                </a:solidFill>
                <a:effectLst/>
                <a:latin typeface="Times" pitchFamily="2" charset="0"/>
              </a:rPr>
              <a:t> </a:t>
            </a:r>
            <a:r>
              <a:rPr kumimoji="0" lang="es-ES" altLang="es-ES" sz="900" b="0" i="0" u="none" strike="noStrike" cap="none" normalizeH="0" baseline="0" dirty="0">
                <a:ln>
                  <a:noFill/>
                </a:ln>
                <a:solidFill>
                  <a:schemeClr val="tx1"/>
                </a:solidFill>
                <a:effectLst/>
                <a:latin typeface="Helvetica" pitchFamily="2" charset="0"/>
              </a:rPr>
              <a:t> </a:t>
            </a:r>
            <a:endParaRPr kumimoji="0" lang="es-ES" altLang="es-ES" sz="1800" b="0" i="0" u="none" strike="noStrike" cap="none" normalizeH="0" baseline="0" dirty="0">
              <a:ln>
                <a:noFill/>
              </a:ln>
              <a:solidFill>
                <a:schemeClr val="tx1"/>
              </a:solidFill>
              <a:effectLst/>
              <a:latin typeface="Arial" panose="020B0604020202020204" pitchFamily="34" charset="0"/>
            </a:endParaRPr>
          </a:p>
        </p:txBody>
      </p:sp>
      <p:sp>
        <p:nvSpPr>
          <p:cNvPr id="10" name="Rectángulo 9">
            <a:extLst>
              <a:ext uri="{FF2B5EF4-FFF2-40B4-BE49-F238E27FC236}">
                <a16:creationId xmlns:a16="http://schemas.microsoft.com/office/drawing/2014/main" id="{91573A5B-CCB7-864D-8B18-8E9EECCF4C0B}"/>
              </a:ext>
            </a:extLst>
          </p:cNvPr>
          <p:cNvSpPr/>
          <p:nvPr/>
        </p:nvSpPr>
        <p:spPr>
          <a:xfrm>
            <a:off x="792120" y="1626671"/>
            <a:ext cx="8902482" cy="4524315"/>
          </a:xfrm>
          <a:prstGeom prst="rect">
            <a:avLst/>
          </a:prstGeom>
        </p:spPr>
        <p:txBody>
          <a:bodyPr wrap="square">
            <a:spAutoFit/>
          </a:bodyPr>
          <a:lstStyle/>
          <a:p>
            <a:pPr marL="285750" indent="-285750" algn="just">
              <a:buFontTx/>
              <a:buChar char="-"/>
            </a:pPr>
            <a:r>
              <a:rPr lang="es-ES" b="1" dirty="0">
                <a:solidFill>
                  <a:schemeClr val="accent2"/>
                </a:solidFill>
                <a:latin typeface="Helvetica" pitchFamily="2" charset="0"/>
              </a:rPr>
              <a:t>Artefactos: </a:t>
            </a:r>
          </a:p>
          <a:p>
            <a:pPr marL="285750" indent="-285750" algn="just">
              <a:buFontTx/>
              <a:buChar char="-"/>
            </a:pPr>
            <a:endParaRPr lang="es-ES" b="1" dirty="0">
              <a:solidFill>
                <a:schemeClr val="bg2"/>
              </a:solidFill>
              <a:latin typeface="Helvetica" pitchFamily="2" charset="0"/>
            </a:endParaRPr>
          </a:p>
          <a:p>
            <a:pPr marL="285750" indent="-285750" algn="just">
              <a:buFontTx/>
              <a:buChar char="-"/>
            </a:pPr>
            <a:r>
              <a:rPr lang="es-ES" dirty="0">
                <a:latin typeface="Helvetica" pitchFamily="2" charset="0"/>
              </a:rPr>
              <a:t>Todos los datos que se usan como </a:t>
            </a:r>
            <a:r>
              <a:rPr lang="es-ES" b="1" i="1" dirty="0">
                <a:solidFill>
                  <a:schemeClr val="bg2"/>
                </a:solidFill>
                <a:latin typeface="Helvetica" pitchFamily="2" charset="0"/>
              </a:rPr>
              <a:t>inputs</a:t>
            </a:r>
            <a:r>
              <a:rPr lang="es-ES" i="1" dirty="0">
                <a:latin typeface="Helvetica" pitchFamily="2" charset="0"/>
              </a:rPr>
              <a:t> </a:t>
            </a:r>
            <a:r>
              <a:rPr lang="es-ES" dirty="0">
                <a:latin typeface="Helvetica" pitchFamily="2" charset="0"/>
              </a:rPr>
              <a:t>(archivos de entrada, como los metadatos, las secuencias o un archivo con la taxonomía) o </a:t>
            </a:r>
            <a:r>
              <a:rPr lang="es-ES" b="1" i="1" dirty="0">
                <a:solidFill>
                  <a:schemeClr val="bg2"/>
                </a:solidFill>
                <a:latin typeface="Helvetica" pitchFamily="2" charset="0"/>
              </a:rPr>
              <a:t>outputs </a:t>
            </a:r>
            <a:r>
              <a:rPr lang="es-ES" dirty="0">
                <a:latin typeface="Helvetica" pitchFamily="2" charset="0"/>
              </a:rPr>
              <a:t>(archivos de salida) son archivos con la </a:t>
            </a:r>
            <a:r>
              <a:rPr lang="es-ES" b="1" dirty="0">
                <a:latin typeface="Helvetica" pitchFamily="2" charset="0"/>
              </a:rPr>
              <a:t>extensión .</a:t>
            </a:r>
            <a:r>
              <a:rPr lang="es-ES" b="1" dirty="0" err="1">
                <a:latin typeface="Helvetica" pitchFamily="2" charset="0"/>
              </a:rPr>
              <a:t>qza</a:t>
            </a:r>
            <a:r>
              <a:rPr lang="es-ES" b="1" dirty="0">
                <a:latin typeface="Helvetica" pitchFamily="2" charset="0"/>
              </a:rPr>
              <a:t> </a:t>
            </a:r>
            <a:r>
              <a:rPr lang="es-ES" dirty="0">
                <a:latin typeface="Helvetica" pitchFamily="2" charset="0"/>
              </a:rPr>
              <a:t>(QIIME </a:t>
            </a:r>
            <a:r>
              <a:rPr lang="es-ES" dirty="0" err="1">
                <a:latin typeface="Helvetica" pitchFamily="2" charset="0"/>
              </a:rPr>
              <a:t>Zipped</a:t>
            </a:r>
            <a:r>
              <a:rPr lang="es-ES" dirty="0">
                <a:latin typeface="Helvetica" pitchFamily="2" charset="0"/>
              </a:rPr>
              <a:t> </a:t>
            </a:r>
            <a:r>
              <a:rPr lang="es-ES" dirty="0" err="1">
                <a:latin typeface="Helvetica" pitchFamily="2" charset="0"/>
              </a:rPr>
              <a:t>Artifact</a:t>
            </a:r>
            <a:r>
              <a:rPr lang="es-ES" dirty="0">
                <a:latin typeface="Helvetica" pitchFamily="2" charset="0"/>
              </a:rPr>
              <a:t>) </a:t>
            </a:r>
          </a:p>
          <a:p>
            <a:pPr marL="285750" indent="-285750" algn="just">
              <a:buFontTx/>
              <a:buChar char="-"/>
            </a:pPr>
            <a:endParaRPr lang="es-ES" dirty="0">
              <a:latin typeface="Helvetica" pitchFamily="2" charset="0"/>
            </a:endParaRPr>
          </a:p>
          <a:p>
            <a:pPr marL="285750" indent="-285750" algn="just">
              <a:buFontTx/>
              <a:buChar char="-"/>
            </a:pPr>
            <a:r>
              <a:rPr lang="es-ES" dirty="0">
                <a:latin typeface="Helvetica" pitchFamily="2" charset="0"/>
              </a:rPr>
              <a:t>Contienen tanto datos como metadatos distintos. Los metadatos describen características de los datos como su tipo, formato y cuál es su procedencia, es decir, cómo se ha generado. </a:t>
            </a:r>
          </a:p>
          <a:p>
            <a:pPr marL="285750" indent="-285750" algn="just">
              <a:buFontTx/>
              <a:buChar char="-"/>
            </a:pPr>
            <a:endParaRPr lang="es-ES" dirty="0">
              <a:latin typeface="Helvetica" pitchFamily="2" charset="0"/>
            </a:endParaRPr>
          </a:p>
          <a:p>
            <a:pPr marL="285750" indent="-285750" algn="just">
              <a:buFontTx/>
              <a:buChar char="-"/>
            </a:pPr>
            <a:r>
              <a:rPr lang="es-ES" dirty="0">
                <a:latin typeface="Helvetica" pitchFamily="2" charset="0"/>
              </a:rPr>
              <a:t>La finalidad de los artefactos es ser archivos intermedios que pueden ser utilizados por el propio QIIME 2 o que puedan ser reconocidos por otras herramientas para así convertirlos a un formato propio de las mismas. </a:t>
            </a:r>
          </a:p>
          <a:p>
            <a:pPr marL="285750" indent="-285750" algn="just">
              <a:buFontTx/>
              <a:buChar char="-"/>
            </a:pPr>
            <a:endParaRPr lang="es-ES" dirty="0">
              <a:latin typeface="Helvetica" pitchFamily="2" charset="0"/>
            </a:endParaRPr>
          </a:p>
          <a:p>
            <a:pPr marL="285750" indent="-285750" algn="just">
              <a:buFontTx/>
              <a:buChar char="-"/>
            </a:pPr>
            <a:r>
              <a:rPr lang="es-ES" dirty="0">
                <a:latin typeface="Helvetica" pitchFamily="2" charset="0"/>
              </a:rPr>
              <a:t>Los metadatos pueden ser exportados en QIIME 2 para ser usados con otro </a:t>
            </a:r>
            <a:r>
              <a:rPr lang="es-ES" i="1" dirty="0">
                <a:latin typeface="Helvetica" pitchFamily="2" charset="0"/>
              </a:rPr>
              <a:t>software </a:t>
            </a:r>
            <a:r>
              <a:rPr lang="es-ES" dirty="0">
                <a:latin typeface="Helvetica" pitchFamily="2" charset="0"/>
              </a:rPr>
              <a:t>haciendo uso del siguiente comando: </a:t>
            </a:r>
            <a:r>
              <a:rPr lang="es-ES" b="1" dirty="0">
                <a:solidFill>
                  <a:schemeClr val="bg2"/>
                </a:solidFill>
              </a:rPr>
              <a:t> </a:t>
            </a:r>
            <a:r>
              <a:rPr lang="es-ES" b="1" dirty="0" err="1">
                <a:solidFill>
                  <a:schemeClr val="bg2"/>
                </a:solidFill>
              </a:rPr>
              <a:t>qiime</a:t>
            </a:r>
            <a:r>
              <a:rPr lang="es-ES" b="1" dirty="0">
                <a:solidFill>
                  <a:schemeClr val="bg2"/>
                </a:solidFill>
              </a:rPr>
              <a:t> </a:t>
            </a:r>
            <a:r>
              <a:rPr lang="es-ES" b="1" dirty="0" err="1">
                <a:solidFill>
                  <a:schemeClr val="bg2"/>
                </a:solidFill>
              </a:rPr>
              <a:t>tools</a:t>
            </a:r>
            <a:r>
              <a:rPr lang="es-ES" b="1" dirty="0">
                <a:solidFill>
                  <a:schemeClr val="bg2"/>
                </a:solidFill>
              </a:rPr>
              <a:t> </a:t>
            </a:r>
            <a:r>
              <a:rPr lang="es-ES" b="1" dirty="0" err="1">
                <a:solidFill>
                  <a:schemeClr val="bg2"/>
                </a:solidFill>
              </a:rPr>
              <a:t>export</a:t>
            </a:r>
            <a:endParaRPr lang="es-ES" dirty="0">
              <a:latin typeface="Helvetica" pitchFamily="2" charset="0"/>
            </a:endParaRPr>
          </a:p>
        </p:txBody>
      </p:sp>
    </p:spTree>
    <p:extLst>
      <p:ext uri="{BB962C8B-B14F-4D97-AF65-F5344CB8AC3E}">
        <p14:creationId xmlns:p14="http://schemas.microsoft.com/office/powerpoint/2010/main" val="3533025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3693319"/>
          </a:xfrm>
          <a:prstGeom prst="rect">
            <a:avLst/>
          </a:prstGeom>
          <a:noFill/>
        </p:spPr>
        <p:txBody>
          <a:bodyPr wrap="square" rtlCol="0">
            <a:spAutoFit/>
          </a:bodyPr>
          <a:lstStyle/>
          <a:p>
            <a:pPr marL="285750" indent="-285750">
              <a:buFontTx/>
              <a:buChar char="-"/>
            </a:pPr>
            <a:r>
              <a:rPr lang="es-ES" dirty="0"/>
              <a:t>Todos los </a:t>
            </a:r>
            <a:r>
              <a:rPr lang="es-ES" b="1" dirty="0">
                <a:solidFill>
                  <a:schemeClr val="bg2"/>
                </a:solidFill>
              </a:rPr>
              <a:t>artefactos</a:t>
            </a:r>
            <a:r>
              <a:rPr lang="es-ES" dirty="0"/>
              <a:t> de QIIME 2 tienen </a:t>
            </a:r>
            <a:r>
              <a:rPr lang="es-ES" b="1" dirty="0">
                <a:solidFill>
                  <a:schemeClr val="bg2"/>
                </a:solidFill>
              </a:rPr>
              <a:t>tipos semánticos</a:t>
            </a:r>
            <a:r>
              <a:rPr lang="es-ES" dirty="0"/>
              <a:t> definidos que nos aseguran que una acción usando QIIME2 sea correcta para el tipo de datos del que se dispone. </a:t>
            </a:r>
          </a:p>
          <a:p>
            <a:pPr marL="285750" indent="-285750">
              <a:buFontTx/>
              <a:buChar char="-"/>
            </a:pPr>
            <a:endParaRPr lang="es-ES" dirty="0"/>
          </a:p>
          <a:p>
            <a:pPr marL="285750" indent="-285750">
              <a:buFontTx/>
              <a:buChar char="-"/>
            </a:pPr>
            <a:r>
              <a:rPr lang="es-ES" dirty="0"/>
              <a:t>Algunos ejemplos de tipos semánticos son </a:t>
            </a:r>
            <a:r>
              <a:rPr lang="es-ES" b="1" dirty="0" err="1"/>
              <a:t>EMPSingleEndSequence</a:t>
            </a:r>
            <a:r>
              <a:rPr lang="es-ES" dirty="0" err="1"/>
              <a:t>s</a:t>
            </a:r>
            <a:r>
              <a:rPr lang="es-ES" dirty="0"/>
              <a:t> o </a:t>
            </a:r>
            <a:r>
              <a:rPr lang="es-ES" b="1" dirty="0" err="1"/>
              <a:t>EMPPairedEndSequence</a:t>
            </a:r>
            <a:r>
              <a:rPr lang="es-ES" dirty="0"/>
              <a:t> que indican que las lecturas ya sean lecturas </a:t>
            </a:r>
            <a:r>
              <a:rPr lang="es-ES" i="1" dirty="0"/>
              <a:t>single-</a:t>
            </a:r>
            <a:r>
              <a:rPr lang="es-ES" i="1" dirty="0" err="1"/>
              <a:t>end</a:t>
            </a:r>
            <a:r>
              <a:rPr lang="es-ES" i="1" dirty="0"/>
              <a:t> </a:t>
            </a:r>
            <a:r>
              <a:rPr lang="es-ES" dirty="0"/>
              <a:t>o lecturas </a:t>
            </a:r>
            <a:r>
              <a:rPr lang="es-ES" i="1" dirty="0" err="1"/>
              <a:t>paired-end</a:t>
            </a:r>
            <a:r>
              <a:rPr lang="es-ES" dirty="0"/>
              <a:t> han sido multiplexadas de acuerdo al protocolo del EMP </a:t>
            </a:r>
            <a:r>
              <a:rPr lang="es-ES" b="1" dirty="0"/>
              <a:t>o </a:t>
            </a:r>
            <a:r>
              <a:rPr lang="es-ES" b="1" dirty="0" err="1"/>
              <a:t>FeatureTable</a:t>
            </a:r>
            <a:r>
              <a:rPr lang="es-ES" b="1" dirty="0"/>
              <a:t>[</a:t>
            </a:r>
            <a:r>
              <a:rPr lang="es-ES" b="1" dirty="0" err="1"/>
              <a:t>Frequency</a:t>
            </a:r>
            <a:r>
              <a:rPr lang="es-ES" b="1" dirty="0"/>
              <a:t>] </a:t>
            </a:r>
            <a:r>
              <a:rPr lang="es-ES" dirty="0"/>
              <a:t>que indica que la tabla de características indica la frecuencia de un OTU en la correspondiente muestra en forma de conteos crudos.</a:t>
            </a:r>
          </a:p>
          <a:p>
            <a:endParaRPr lang="es-ES" dirty="0"/>
          </a:p>
          <a:p>
            <a:r>
              <a:rPr lang="es-ES" dirty="0"/>
              <a:t>- Los tipos semánticos más comunes de QIIME 2 se pueden consultar en el siguiente enlace: https://docs.qiime2.org/2021.8/</a:t>
            </a:r>
            <a:r>
              <a:rPr lang="es-ES" dirty="0" err="1"/>
              <a:t>semantic-types</a:t>
            </a:r>
            <a:r>
              <a:rPr lang="es-ES" dirty="0"/>
              <a:t>/. </a:t>
            </a:r>
          </a:p>
          <a:p>
            <a:endParaRPr lang="es-ES" dirty="0"/>
          </a:p>
        </p:txBody>
      </p:sp>
    </p:spTree>
    <p:extLst>
      <p:ext uri="{BB962C8B-B14F-4D97-AF65-F5344CB8AC3E}">
        <p14:creationId xmlns:p14="http://schemas.microsoft.com/office/powerpoint/2010/main" val="2696827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bg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3139321"/>
          </a:xfrm>
          <a:prstGeom prst="rect">
            <a:avLst/>
          </a:prstGeom>
          <a:noFill/>
        </p:spPr>
        <p:txBody>
          <a:bodyPr wrap="square" rtlCol="0">
            <a:spAutoFit/>
          </a:bodyPr>
          <a:lstStyle/>
          <a:p>
            <a:r>
              <a:rPr lang="es-ES" b="1" dirty="0">
                <a:solidFill>
                  <a:schemeClr val="bg2"/>
                </a:solidFill>
              </a:rPr>
              <a:t>Visualizaciones</a:t>
            </a:r>
            <a:r>
              <a:rPr lang="es-ES" dirty="0"/>
              <a:t> (archivos .</a:t>
            </a:r>
            <a:r>
              <a:rPr lang="es-ES" b="1" dirty="0" err="1"/>
              <a:t>qzv</a:t>
            </a:r>
            <a:r>
              <a:rPr lang="es-ES" dirty="0"/>
              <a:t>):</a:t>
            </a:r>
          </a:p>
          <a:p>
            <a:endParaRPr lang="es-ES" dirty="0"/>
          </a:p>
          <a:p>
            <a:r>
              <a:rPr lang="es-ES" dirty="0"/>
              <a:t>- Formato implementado que contiene información para "visualizar" los resultados de un archivo .</a:t>
            </a:r>
            <a:r>
              <a:rPr lang="es-ES" dirty="0" err="1"/>
              <a:t>qza</a:t>
            </a:r>
            <a:r>
              <a:rPr lang="es-ES" dirty="0"/>
              <a:t>. Los archivos en formato .</a:t>
            </a:r>
            <a:r>
              <a:rPr lang="es-ES" dirty="0" err="1"/>
              <a:t>qzv</a:t>
            </a:r>
            <a:r>
              <a:rPr lang="es-ES" dirty="0"/>
              <a:t> se pueden ver haciendo uso del comando:</a:t>
            </a:r>
          </a:p>
          <a:p>
            <a:endParaRPr lang="es-ES" b="1" dirty="0">
              <a:solidFill>
                <a:schemeClr val="bg2"/>
              </a:solidFill>
            </a:endParaRPr>
          </a:p>
          <a:p>
            <a:r>
              <a:rPr lang="es-ES" b="1" dirty="0" err="1">
                <a:solidFill>
                  <a:schemeClr val="bg2"/>
                </a:solidFill>
              </a:rPr>
              <a:t>qiime</a:t>
            </a:r>
            <a:r>
              <a:rPr lang="es-ES" b="1" dirty="0">
                <a:solidFill>
                  <a:schemeClr val="bg2"/>
                </a:solidFill>
              </a:rPr>
              <a:t> </a:t>
            </a:r>
            <a:r>
              <a:rPr lang="es-ES" b="1" dirty="0" err="1">
                <a:solidFill>
                  <a:schemeClr val="bg2"/>
                </a:solidFill>
              </a:rPr>
              <a:t>tools</a:t>
            </a:r>
            <a:r>
              <a:rPr lang="es-ES" b="1" dirty="0">
                <a:solidFill>
                  <a:schemeClr val="bg2"/>
                </a:solidFill>
              </a:rPr>
              <a:t> </a:t>
            </a:r>
            <a:r>
              <a:rPr lang="es-ES" b="1" dirty="0" err="1">
                <a:solidFill>
                  <a:schemeClr val="bg2"/>
                </a:solidFill>
              </a:rPr>
              <a:t>view</a:t>
            </a:r>
            <a:r>
              <a:rPr lang="es-ES" b="1" dirty="0">
                <a:solidFill>
                  <a:schemeClr val="bg2"/>
                </a:solidFill>
              </a:rPr>
              <a:t> </a:t>
            </a:r>
            <a:r>
              <a:rPr lang="es-ES" b="1" dirty="0" err="1">
                <a:solidFill>
                  <a:schemeClr val="bg2"/>
                </a:solidFill>
              </a:rPr>
              <a:t>archivo.qzv</a:t>
            </a:r>
            <a:endParaRPr lang="es-ES" b="1" dirty="0">
              <a:solidFill>
                <a:schemeClr val="bg2"/>
              </a:solidFill>
            </a:endParaRPr>
          </a:p>
          <a:p>
            <a:endParaRPr lang="es-ES" b="1" dirty="0">
              <a:solidFill>
                <a:schemeClr val="bg2"/>
              </a:solidFill>
            </a:endParaRPr>
          </a:p>
          <a:p>
            <a:r>
              <a:rPr lang="es-ES" dirty="0"/>
              <a:t>Este comando abre el archivo en nuestro navegador de una manera interactiva y permite explorar los datos.</a:t>
            </a:r>
          </a:p>
          <a:p>
            <a:r>
              <a:rPr lang="es-ES_tradnl" dirty="0"/>
              <a:t> </a:t>
            </a:r>
            <a:endParaRPr lang="es-ES" dirty="0"/>
          </a:p>
        </p:txBody>
      </p:sp>
    </p:spTree>
    <p:extLst>
      <p:ext uri="{BB962C8B-B14F-4D97-AF65-F5344CB8AC3E}">
        <p14:creationId xmlns:p14="http://schemas.microsoft.com/office/powerpoint/2010/main" val="855472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bg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2862322"/>
          </a:xfrm>
          <a:prstGeom prst="rect">
            <a:avLst/>
          </a:prstGeom>
          <a:noFill/>
        </p:spPr>
        <p:txBody>
          <a:bodyPr wrap="square" rtlCol="0">
            <a:spAutoFit/>
          </a:bodyPr>
          <a:lstStyle/>
          <a:p>
            <a:endParaRPr lang="es-ES_tradnl" b="1" dirty="0">
              <a:solidFill>
                <a:schemeClr val="bg2"/>
              </a:solidFill>
            </a:endParaRPr>
          </a:p>
          <a:p>
            <a:r>
              <a:rPr lang="es-ES_tradnl" b="1" dirty="0">
                <a:solidFill>
                  <a:schemeClr val="bg2"/>
                </a:solidFill>
              </a:rPr>
              <a:t>Flujo de trabajo haciendo uso de QIIME 2</a:t>
            </a:r>
            <a:r>
              <a:rPr lang="es-ES_tradnl" b="1" i="1" dirty="0">
                <a:solidFill>
                  <a:schemeClr val="bg2"/>
                </a:solidFill>
              </a:rPr>
              <a:t>.</a:t>
            </a:r>
            <a:endParaRPr lang="es-ES" b="1" dirty="0">
              <a:solidFill>
                <a:schemeClr val="bg2"/>
              </a:solidFill>
            </a:endParaRPr>
          </a:p>
          <a:p>
            <a:r>
              <a:rPr lang="es-ES" i="1" dirty="0"/>
              <a:t>Nota</a:t>
            </a:r>
            <a:r>
              <a:rPr lang="es-ES" dirty="0"/>
              <a:t>. </a:t>
            </a:r>
            <a:r>
              <a:rPr lang="es-ES_tradnl" dirty="0"/>
              <a:t>En distintos colores se representan los artefactos, los métodos o acciones que es posible realizar sobre estos y las visualizaciones que se puede hacer de estos objetos. </a:t>
            </a:r>
          </a:p>
          <a:p>
            <a:endParaRPr lang="es-ES_tradnl" dirty="0"/>
          </a:p>
          <a:p>
            <a:r>
              <a:rPr lang="es-ES_tradnl" dirty="0"/>
              <a:t>Adaptado de </a:t>
            </a:r>
            <a:r>
              <a:rPr lang="es-ES_tradnl" u="sng" dirty="0">
                <a:hlinkClick r:id="rId2"/>
              </a:rPr>
              <a:t>https://docs.qiime2.org/2021.4/tutorials/overview/#let-s-get-oriented-flowcharts</a:t>
            </a:r>
            <a:r>
              <a:rPr lang="es-ES_tradnl" dirty="0"/>
              <a:t>.</a:t>
            </a:r>
            <a:endParaRPr lang="es-ES" dirty="0"/>
          </a:p>
          <a:p>
            <a:r>
              <a:rPr lang="es-ES" dirty="0"/>
              <a:t> </a:t>
            </a:r>
          </a:p>
          <a:p>
            <a:endParaRPr lang="es-ES" dirty="0"/>
          </a:p>
        </p:txBody>
      </p:sp>
      <p:sp>
        <p:nvSpPr>
          <p:cNvPr id="7" name="Marcador de texto 6">
            <a:extLst>
              <a:ext uri="{FF2B5EF4-FFF2-40B4-BE49-F238E27FC236}">
                <a16:creationId xmlns:a16="http://schemas.microsoft.com/office/drawing/2014/main" id="{6D698277-7C55-5546-BC83-59240B070121}"/>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1830736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66C7301-805A-3141-9D80-5D7ABFEE9C84}"/>
              </a:ext>
            </a:extLst>
          </p:cNvPr>
          <p:cNvSpPr/>
          <p:nvPr/>
        </p:nvSpPr>
        <p:spPr>
          <a:xfrm>
            <a:off x="1399165" y="594807"/>
            <a:ext cx="1754439" cy="11103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Arial" panose="020B0604020202020204" pitchFamily="34" charset="0"/>
                <a:cs typeface="Arial" panose="020B0604020202020204" pitchFamily="34" charset="0"/>
              </a:rPr>
              <a:t>Lecturas de secuenciación, datos crudos</a:t>
            </a:r>
          </a:p>
        </p:txBody>
      </p:sp>
      <p:sp>
        <p:nvSpPr>
          <p:cNvPr id="5" name="Rectángulo 4">
            <a:extLst>
              <a:ext uri="{FF2B5EF4-FFF2-40B4-BE49-F238E27FC236}">
                <a16:creationId xmlns:a16="http://schemas.microsoft.com/office/drawing/2014/main" id="{74B62A7E-0698-BC41-A1C7-85A65AA07165}"/>
              </a:ext>
            </a:extLst>
          </p:cNvPr>
          <p:cNvSpPr/>
          <p:nvPr/>
        </p:nvSpPr>
        <p:spPr>
          <a:xfrm>
            <a:off x="3981878" y="685629"/>
            <a:ext cx="1678737" cy="88453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err="1">
                <a:solidFill>
                  <a:schemeClr val="tx1"/>
                </a:solidFill>
                <a:latin typeface="Arial" panose="020B0604020202020204" pitchFamily="34" charset="0"/>
                <a:cs typeface="Arial" panose="020B0604020202020204" pitchFamily="34" charset="0"/>
              </a:rPr>
              <a:t>Demultiplexado</a:t>
            </a:r>
            <a:endParaRPr lang="es-ES" sz="1400" dirty="0">
              <a:solidFill>
                <a:schemeClr val="tx1"/>
              </a:solidFill>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63A2055C-83D7-E249-A33C-0ACDB8EAEA6D}"/>
              </a:ext>
            </a:extLst>
          </p:cNvPr>
          <p:cNvSpPr/>
          <p:nvPr/>
        </p:nvSpPr>
        <p:spPr>
          <a:xfrm>
            <a:off x="3352912" y="3183963"/>
            <a:ext cx="2056728" cy="7402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Abundancia</a:t>
            </a:r>
          </a:p>
          <a:p>
            <a:pPr algn="ctr"/>
            <a:r>
              <a:rPr lang="es-ES" sz="1400" dirty="0">
                <a:solidFill>
                  <a:schemeClr val="tx1"/>
                </a:solidFill>
              </a:rPr>
              <a:t> diferencial</a:t>
            </a:r>
          </a:p>
        </p:txBody>
      </p:sp>
      <p:sp>
        <p:nvSpPr>
          <p:cNvPr id="7" name="Rectángulo 6">
            <a:extLst>
              <a:ext uri="{FF2B5EF4-FFF2-40B4-BE49-F238E27FC236}">
                <a16:creationId xmlns:a16="http://schemas.microsoft.com/office/drawing/2014/main" id="{8BBFA2B6-301C-BF40-B20E-91CEE2B5570F}"/>
              </a:ext>
            </a:extLst>
          </p:cNvPr>
          <p:cNvSpPr/>
          <p:nvPr/>
        </p:nvSpPr>
        <p:spPr>
          <a:xfrm>
            <a:off x="6543296" y="685629"/>
            <a:ext cx="1678737" cy="8718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Arial" panose="020B0604020202020204" pitchFamily="34" charset="0"/>
                <a:cs typeface="Arial" panose="020B0604020202020204" pitchFamily="34" charset="0"/>
              </a:rPr>
              <a:t>Lecturas </a:t>
            </a:r>
            <a:r>
              <a:rPr lang="es-ES" sz="1400" dirty="0" err="1">
                <a:solidFill>
                  <a:schemeClr val="tx1"/>
                </a:solidFill>
                <a:latin typeface="Arial" panose="020B0604020202020204" pitchFamily="34" charset="0"/>
                <a:cs typeface="Arial" panose="020B0604020202020204" pitchFamily="34" charset="0"/>
              </a:rPr>
              <a:t>demultiplexadas</a:t>
            </a:r>
            <a:endParaRPr lang="es-ES" sz="1400" dirty="0">
              <a:solidFill>
                <a:schemeClr val="tx1"/>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C9DD0A64-95D7-9D47-9753-1515BABF440E}"/>
              </a:ext>
            </a:extLst>
          </p:cNvPr>
          <p:cNvSpPr/>
          <p:nvPr/>
        </p:nvSpPr>
        <p:spPr>
          <a:xfrm>
            <a:off x="8917857" y="813822"/>
            <a:ext cx="1678733" cy="76958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Quitar el ruido / Clúster</a:t>
            </a:r>
          </a:p>
        </p:txBody>
      </p:sp>
      <p:sp>
        <p:nvSpPr>
          <p:cNvPr id="9" name="Rectángulo 8">
            <a:extLst>
              <a:ext uri="{FF2B5EF4-FFF2-40B4-BE49-F238E27FC236}">
                <a16:creationId xmlns:a16="http://schemas.microsoft.com/office/drawing/2014/main" id="{3D25AC5F-1710-8944-9E67-39D279B1C99E}"/>
              </a:ext>
            </a:extLst>
          </p:cNvPr>
          <p:cNvSpPr/>
          <p:nvPr/>
        </p:nvSpPr>
        <p:spPr>
          <a:xfrm>
            <a:off x="9932194" y="2514944"/>
            <a:ext cx="1609058" cy="65600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Secuencias representativas</a:t>
            </a:r>
            <a:endParaRPr lang="es-ES" sz="1400" i="1" dirty="0">
              <a:solidFill>
                <a:schemeClr val="tx1"/>
              </a:solidFill>
            </a:endParaRPr>
          </a:p>
        </p:txBody>
      </p:sp>
      <p:sp>
        <p:nvSpPr>
          <p:cNvPr id="11" name="Rectángulo 10">
            <a:extLst>
              <a:ext uri="{FF2B5EF4-FFF2-40B4-BE49-F238E27FC236}">
                <a16:creationId xmlns:a16="http://schemas.microsoft.com/office/drawing/2014/main" id="{8AB85CC6-5E36-1544-8174-2F10C1B3BB21}"/>
              </a:ext>
            </a:extLst>
          </p:cNvPr>
          <p:cNvSpPr/>
          <p:nvPr/>
        </p:nvSpPr>
        <p:spPr>
          <a:xfrm>
            <a:off x="3869611" y="4271109"/>
            <a:ext cx="1791520" cy="11103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Gráficos de barras (</a:t>
            </a:r>
            <a:r>
              <a:rPr lang="es-ES" sz="1400" i="1" dirty="0" err="1">
                <a:solidFill>
                  <a:schemeClr val="tx1"/>
                </a:solidFill>
              </a:rPr>
              <a:t>barplot</a:t>
            </a:r>
            <a:r>
              <a:rPr lang="es-ES" sz="1400" dirty="0">
                <a:solidFill>
                  <a:schemeClr val="tx1"/>
                </a:solidFill>
              </a:rPr>
              <a:t>), mapa de calor (</a:t>
            </a:r>
            <a:r>
              <a:rPr lang="es-ES" sz="1400" i="1" dirty="0" err="1">
                <a:solidFill>
                  <a:schemeClr val="tx1"/>
                </a:solidFill>
              </a:rPr>
              <a:t>heatmap</a:t>
            </a:r>
            <a:r>
              <a:rPr lang="es-ES" sz="1400" dirty="0">
                <a:solidFill>
                  <a:schemeClr val="tx1"/>
                </a:solidFill>
              </a:rPr>
              <a:t>)</a:t>
            </a:r>
          </a:p>
        </p:txBody>
      </p:sp>
      <p:cxnSp>
        <p:nvCxnSpPr>
          <p:cNvPr id="13" name="Conector recto de flecha 12">
            <a:extLst>
              <a:ext uri="{FF2B5EF4-FFF2-40B4-BE49-F238E27FC236}">
                <a16:creationId xmlns:a16="http://schemas.microsoft.com/office/drawing/2014/main" id="{B70472A0-ACDC-7D4A-BC31-F658235AFFF4}"/>
              </a:ext>
            </a:extLst>
          </p:cNvPr>
          <p:cNvCxnSpPr>
            <a:cxnSpLocks/>
          </p:cNvCxnSpPr>
          <p:nvPr/>
        </p:nvCxnSpPr>
        <p:spPr>
          <a:xfrm>
            <a:off x="3153604" y="1073568"/>
            <a:ext cx="79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DF4A29A-56F7-AF43-AEF4-DCA6CA003C3B}"/>
              </a:ext>
            </a:extLst>
          </p:cNvPr>
          <p:cNvCxnSpPr>
            <a:cxnSpLocks/>
          </p:cNvCxnSpPr>
          <p:nvPr/>
        </p:nvCxnSpPr>
        <p:spPr>
          <a:xfrm>
            <a:off x="5736947" y="1100326"/>
            <a:ext cx="79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9F051CAB-AC3D-E14D-83E6-057B39D13D0C}"/>
              </a:ext>
            </a:extLst>
          </p:cNvPr>
          <p:cNvCxnSpPr>
            <a:cxnSpLocks/>
          </p:cNvCxnSpPr>
          <p:nvPr/>
        </p:nvCxnSpPr>
        <p:spPr>
          <a:xfrm>
            <a:off x="8222033" y="1073568"/>
            <a:ext cx="79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A2356514-E798-F843-8714-A96C9EE9A0D1}"/>
              </a:ext>
            </a:extLst>
          </p:cNvPr>
          <p:cNvCxnSpPr>
            <a:cxnSpLocks/>
          </p:cNvCxnSpPr>
          <p:nvPr/>
        </p:nvCxnSpPr>
        <p:spPr>
          <a:xfrm>
            <a:off x="9811658" y="1600145"/>
            <a:ext cx="0" cy="3773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D3471BB5-80F3-6648-848B-0BF584C736DD}"/>
              </a:ext>
            </a:extLst>
          </p:cNvPr>
          <p:cNvCxnSpPr>
            <a:cxnSpLocks/>
          </p:cNvCxnSpPr>
          <p:nvPr/>
        </p:nvCxnSpPr>
        <p:spPr>
          <a:xfrm flipH="1">
            <a:off x="6966377" y="1971116"/>
            <a:ext cx="3902961" cy="1084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3160207-04B1-D844-9389-4A7CE8B3912F}"/>
              </a:ext>
            </a:extLst>
          </p:cNvPr>
          <p:cNvCxnSpPr>
            <a:cxnSpLocks/>
          </p:cNvCxnSpPr>
          <p:nvPr/>
        </p:nvCxnSpPr>
        <p:spPr>
          <a:xfrm>
            <a:off x="6966377" y="1980282"/>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30DED335-DF67-A24C-88F3-FA6863F8B1CB}"/>
              </a:ext>
            </a:extLst>
          </p:cNvPr>
          <p:cNvCxnSpPr>
            <a:cxnSpLocks/>
          </p:cNvCxnSpPr>
          <p:nvPr/>
        </p:nvCxnSpPr>
        <p:spPr>
          <a:xfrm>
            <a:off x="10855327" y="1980282"/>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FA5E1C1D-A6BE-6D4B-AA40-0BED2BEAAAAB}"/>
              </a:ext>
            </a:extLst>
          </p:cNvPr>
          <p:cNvSpPr/>
          <p:nvPr/>
        </p:nvSpPr>
        <p:spPr>
          <a:xfrm>
            <a:off x="7910538" y="4383151"/>
            <a:ext cx="1791519" cy="5588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Taxonomía</a:t>
            </a:r>
            <a:endParaRPr lang="es-ES" sz="1400" i="1" dirty="0">
              <a:solidFill>
                <a:schemeClr val="tx1"/>
              </a:solidFill>
            </a:endParaRPr>
          </a:p>
        </p:txBody>
      </p:sp>
      <p:sp>
        <p:nvSpPr>
          <p:cNvPr id="30" name="Rectángulo 29">
            <a:extLst>
              <a:ext uri="{FF2B5EF4-FFF2-40B4-BE49-F238E27FC236}">
                <a16:creationId xmlns:a16="http://schemas.microsoft.com/office/drawing/2014/main" id="{A1E9C85E-6E15-7641-ABBC-C904B13A4CC1}"/>
              </a:ext>
            </a:extLst>
          </p:cNvPr>
          <p:cNvSpPr/>
          <p:nvPr/>
        </p:nvSpPr>
        <p:spPr>
          <a:xfrm>
            <a:off x="7818509" y="3208655"/>
            <a:ext cx="1560863" cy="78703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Arial" panose="020B0604020202020204" pitchFamily="34" charset="0"/>
                <a:cs typeface="Arial" panose="020B0604020202020204" pitchFamily="34" charset="0"/>
              </a:rPr>
              <a:t>Clasificación taxonómica</a:t>
            </a:r>
          </a:p>
        </p:txBody>
      </p:sp>
      <p:sp>
        <p:nvSpPr>
          <p:cNvPr id="31" name="Rectángulo 30">
            <a:extLst>
              <a:ext uri="{FF2B5EF4-FFF2-40B4-BE49-F238E27FC236}">
                <a16:creationId xmlns:a16="http://schemas.microsoft.com/office/drawing/2014/main" id="{C18206B5-BE0C-8E44-B51A-2CEC13C588C8}"/>
              </a:ext>
            </a:extLst>
          </p:cNvPr>
          <p:cNvSpPr/>
          <p:nvPr/>
        </p:nvSpPr>
        <p:spPr>
          <a:xfrm>
            <a:off x="10033793" y="3583411"/>
            <a:ext cx="1560862" cy="53462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Arial" panose="020B0604020202020204" pitchFamily="34" charset="0"/>
                <a:cs typeface="Arial" panose="020B0604020202020204" pitchFamily="34" charset="0"/>
              </a:rPr>
              <a:t>Alineamiento</a:t>
            </a:r>
          </a:p>
        </p:txBody>
      </p:sp>
      <p:sp>
        <p:nvSpPr>
          <p:cNvPr id="32" name="Rectángulo 31">
            <a:extLst>
              <a:ext uri="{FF2B5EF4-FFF2-40B4-BE49-F238E27FC236}">
                <a16:creationId xmlns:a16="http://schemas.microsoft.com/office/drawing/2014/main" id="{867594E6-9773-7A46-BBA8-883A54003551}"/>
              </a:ext>
            </a:extLst>
          </p:cNvPr>
          <p:cNvSpPr/>
          <p:nvPr/>
        </p:nvSpPr>
        <p:spPr>
          <a:xfrm>
            <a:off x="5949380" y="2529998"/>
            <a:ext cx="1609058" cy="100718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Tabla de características, </a:t>
            </a:r>
            <a:r>
              <a:rPr lang="es-ES" sz="1400" i="1" dirty="0" err="1">
                <a:solidFill>
                  <a:schemeClr val="tx1"/>
                </a:solidFill>
              </a:rPr>
              <a:t>feature</a:t>
            </a:r>
            <a:r>
              <a:rPr lang="es-ES" sz="1400" i="1" dirty="0">
                <a:solidFill>
                  <a:schemeClr val="tx1"/>
                </a:solidFill>
              </a:rPr>
              <a:t> </a:t>
            </a:r>
            <a:r>
              <a:rPr lang="es-ES" sz="1400" i="1" dirty="0" err="1">
                <a:solidFill>
                  <a:schemeClr val="tx1"/>
                </a:solidFill>
              </a:rPr>
              <a:t>table</a:t>
            </a:r>
            <a:endParaRPr lang="es-ES" sz="1400" i="1" dirty="0">
              <a:solidFill>
                <a:schemeClr val="tx1"/>
              </a:solidFill>
            </a:endParaRPr>
          </a:p>
        </p:txBody>
      </p:sp>
      <p:sp>
        <p:nvSpPr>
          <p:cNvPr id="33" name="Rectángulo 32">
            <a:extLst>
              <a:ext uri="{FF2B5EF4-FFF2-40B4-BE49-F238E27FC236}">
                <a16:creationId xmlns:a16="http://schemas.microsoft.com/office/drawing/2014/main" id="{883B610C-8256-414E-A389-52BF2D1E53D4}"/>
              </a:ext>
            </a:extLst>
          </p:cNvPr>
          <p:cNvSpPr/>
          <p:nvPr/>
        </p:nvSpPr>
        <p:spPr>
          <a:xfrm>
            <a:off x="10033794" y="4588848"/>
            <a:ext cx="1560862" cy="78097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Arial" panose="020B0604020202020204" pitchFamily="34" charset="0"/>
                <a:cs typeface="Arial" panose="020B0604020202020204" pitchFamily="34" charset="0"/>
              </a:rPr>
              <a:t>Secuencias alineadas</a:t>
            </a:r>
            <a:endParaRPr lang="es-ES" sz="1400" i="1" dirty="0">
              <a:solidFill>
                <a:schemeClr val="tx1"/>
              </a:solidFill>
              <a:latin typeface="Arial" panose="020B0604020202020204" pitchFamily="34" charset="0"/>
              <a:cs typeface="Arial" panose="020B0604020202020204" pitchFamily="34" charset="0"/>
            </a:endParaRPr>
          </a:p>
        </p:txBody>
      </p:sp>
      <p:sp>
        <p:nvSpPr>
          <p:cNvPr id="34" name="Rectángulo 33">
            <a:extLst>
              <a:ext uri="{FF2B5EF4-FFF2-40B4-BE49-F238E27FC236}">
                <a16:creationId xmlns:a16="http://schemas.microsoft.com/office/drawing/2014/main" id="{C6F3704A-909C-2C46-9AAA-E7869BD5B9DA}"/>
              </a:ext>
            </a:extLst>
          </p:cNvPr>
          <p:cNvSpPr/>
          <p:nvPr/>
        </p:nvSpPr>
        <p:spPr>
          <a:xfrm>
            <a:off x="10074897" y="5789148"/>
            <a:ext cx="1560859" cy="64265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Arial" panose="020B0604020202020204" pitchFamily="34" charset="0"/>
                <a:cs typeface="Arial" panose="020B0604020202020204" pitchFamily="34" charset="0"/>
              </a:rPr>
              <a:t>Filogenia</a:t>
            </a:r>
          </a:p>
        </p:txBody>
      </p:sp>
      <p:sp>
        <p:nvSpPr>
          <p:cNvPr id="35" name="Rectángulo 34">
            <a:extLst>
              <a:ext uri="{FF2B5EF4-FFF2-40B4-BE49-F238E27FC236}">
                <a16:creationId xmlns:a16="http://schemas.microsoft.com/office/drawing/2014/main" id="{3AEF780E-25AA-F74F-8EBA-D0E4ED9B0879}"/>
              </a:ext>
            </a:extLst>
          </p:cNvPr>
          <p:cNvSpPr/>
          <p:nvPr/>
        </p:nvSpPr>
        <p:spPr>
          <a:xfrm>
            <a:off x="706065" y="3470587"/>
            <a:ext cx="1373427" cy="11103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Arial" panose="020B0604020202020204" pitchFamily="34" charset="0"/>
                <a:cs typeface="Arial" panose="020B0604020202020204" pitchFamily="34" charset="0"/>
              </a:rPr>
              <a:t>Estadísticas / Gráficas</a:t>
            </a:r>
          </a:p>
        </p:txBody>
      </p:sp>
      <p:cxnSp>
        <p:nvCxnSpPr>
          <p:cNvPr id="40" name="Conector recto de flecha 39">
            <a:extLst>
              <a:ext uri="{FF2B5EF4-FFF2-40B4-BE49-F238E27FC236}">
                <a16:creationId xmlns:a16="http://schemas.microsoft.com/office/drawing/2014/main" id="{B56EAD60-5B6D-E24E-AA3B-2E3AD9543EA1}"/>
              </a:ext>
            </a:extLst>
          </p:cNvPr>
          <p:cNvCxnSpPr>
            <a:cxnSpLocks/>
          </p:cNvCxnSpPr>
          <p:nvPr/>
        </p:nvCxnSpPr>
        <p:spPr>
          <a:xfrm flipH="1">
            <a:off x="5498715" y="3764166"/>
            <a:ext cx="139326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A302527B-7C5C-E442-B9C9-E11B0441307D}"/>
              </a:ext>
            </a:extLst>
          </p:cNvPr>
          <p:cNvCxnSpPr>
            <a:cxnSpLocks/>
          </p:cNvCxnSpPr>
          <p:nvPr/>
        </p:nvCxnSpPr>
        <p:spPr>
          <a:xfrm flipH="1">
            <a:off x="5706535" y="4804769"/>
            <a:ext cx="12210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A5998454-1723-B74F-A245-2A750C32D7F7}"/>
              </a:ext>
            </a:extLst>
          </p:cNvPr>
          <p:cNvCxnSpPr>
            <a:cxnSpLocks/>
          </p:cNvCxnSpPr>
          <p:nvPr/>
        </p:nvCxnSpPr>
        <p:spPr>
          <a:xfrm flipH="1">
            <a:off x="5613239" y="6252027"/>
            <a:ext cx="12210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ángulo 44">
            <a:extLst>
              <a:ext uri="{FF2B5EF4-FFF2-40B4-BE49-F238E27FC236}">
                <a16:creationId xmlns:a16="http://schemas.microsoft.com/office/drawing/2014/main" id="{505E9362-D64C-9A42-AF18-716C59E11A07}"/>
              </a:ext>
            </a:extLst>
          </p:cNvPr>
          <p:cNvSpPr/>
          <p:nvPr/>
        </p:nvSpPr>
        <p:spPr>
          <a:xfrm>
            <a:off x="3791640" y="5837722"/>
            <a:ext cx="1687431" cy="80953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Arial" panose="020B0604020202020204" pitchFamily="34" charset="0"/>
                <a:cs typeface="Arial" panose="020B0604020202020204" pitchFamily="34" charset="0"/>
              </a:rPr>
              <a:t>Análisis de</a:t>
            </a:r>
          </a:p>
          <a:p>
            <a:pPr algn="ctr"/>
            <a:r>
              <a:rPr lang="es-ES" sz="1400" dirty="0">
                <a:solidFill>
                  <a:schemeClr val="tx1"/>
                </a:solidFill>
                <a:latin typeface="Arial" panose="020B0604020202020204" pitchFamily="34" charset="0"/>
                <a:cs typeface="Arial" panose="020B0604020202020204" pitchFamily="34" charset="0"/>
              </a:rPr>
              <a:t> diversidad</a:t>
            </a:r>
          </a:p>
        </p:txBody>
      </p:sp>
      <p:cxnSp>
        <p:nvCxnSpPr>
          <p:cNvPr id="46" name="Conector recto de flecha 45">
            <a:extLst>
              <a:ext uri="{FF2B5EF4-FFF2-40B4-BE49-F238E27FC236}">
                <a16:creationId xmlns:a16="http://schemas.microsoft.com/office/drawing/2014/main" id="{6399DF61-3CEE-524E-A970-82E456166773}"/>
              </a:ext>
            </a:extLst>
          </p:cNvPr>
          <p:cNvCxnSpPr>
            <a:cxnSpLocks/>
          </p:cNvCxnSpPr>
          <p:nvPr/>
        </p:nvCxnSpPr>
        <p:spPr>
          <a:xfrm flipH="1">
            <a:off x="2079493" y="3976710"/>
            <a:ext cx="9203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1A32AA85-0C32-0945-BA2E-81B59FDCE064}"/>
              </a:ext>
            </a:extLst>
          </p:cNvPr>
          <p:cNvCxnSpPr>
            <a:cxnSpLocks/>
          </p:cNvCxnSpPr>
          <p:nvPr/>
        </p:nvCxnSpPr>
        <p:spPr>
          <a:xfrm flipH="1">
            <a:off x="2985902" y="2715460"/>
            <a:ext cx="32201" cy="36141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B1EEA6A2-6A2D-AA4E-84CB-96D126654CD5}"/>
              </a:ext>
            </a:extLst>
          </p:cNvPr>
          <p:cNvCxnSpPr>
            <a:cxnSpLocks/>
          </p:cNvCxnSpPr>
          <p:nvPr/>
        </p:nvCxnSpPr>
        <p:spPr>
          <a:xfrm flipH="1">
            <a:off x="3042069" y="2733801"/>
            <a:ext cx="28282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7D30554F-2D52-1447-8219-A053B7A62BA4}"/>
              </a:ext>
            </a:extLst>
          </p:cNvPr>
          <p:cNvCxnSpPr>
            <a:cxnSpLocks/>
          </p:cNvCxnSpPr>
          <p:nvPr/>
        </p:nvCxnSpPr>
        <p:spPr>
          <a:xfrm flipH="1">
            <a:off x="2999799" y="6304835"/>
            <a:ext cx="5458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ángulo 75">
            <a:extLst>
              <a:ext uri="{FF2B5EF4-FFF2-40B4-BE49-F238E27FC236}">
                <a16:creationId xmlns:a16="http://schemas.microsoft.com/office/drawing/2014/main" id="{6591A5B1-C4DF-7B41-ABFE-A5E32CF9EFE7}"/>
              </a:ext>
            </a:extLst>
          </p:cNvPr>
          <p:cNvSpPr/>
          <p:nvPr/>
        </p:nvSpPr>
        <p:spPr>
          <a:xfrm>
            <a:off x="8100364" y="5993405"/>
            <a:ext cx="1237202" cy="5588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rPr>
              <a:t>Filogenia</a:t>
            </a:r>
            <a:endParaRPr lang="es-ES" sz="1400" i="1" dirty="0">
              <a:solidFill>
                <a:schemeClr val="tx1"/>
              </a:solidFill>
            </a:endParaRPr>
          </a:p>
        </p:txBody>
      </p:sp>
      <p:cxnSp>
        <p:nvCxnSpPr>
          <p:cNvPr id="77" name="Conector recto de flecha 76">
            <a:extLst>
              <a:ext uri="{FF2B5EF4-FFF2-40B4-BE49-F238E27FC236}">
                <a16:creationId xmlns:a16="http://schemas.microsoft.com/office/drawing/2014/main" id="{9001DFEB-560D-7F43-85CD-72AEC2B3DCCD}"/>
              </a:ext>
            </a:extLst>
          </p:cNvPr>
          <p:cNvCxnSpPr>
            <a:cxnSpLocks/>
          </p:cNvCxnSpPr>
          <p:nvPr/>
        </p:nvCxnSpPr>
        <p:spPr>
          <a:xfrm>
            <a:off x="10948360" y="4128647"/>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0" name="Imagen 79">
            <a:extLst>
              <a:ext uri="{FF2B5EF4-FFF2-40B4-BE49-F238E27FC236}">
                <a16:creationId xmlns:a16="http://schemas.microsoft.com/office/drawing/2014/main" id="{3F94BCA2-6060-4D43-A585-B73F2B9278BD}"/>
              </a:ext>
            </a:extLst>
          </p:cNvPr>
          <p:cNvPicPr>
            <a:picLocks noChangeAspect="1"/>
          </p:cNvPicPr>
          <p:nvPr/>
        </p:nvPicPr>
        <p:blipFill>
          <a:blip r:embed="rId2"/>
          <a:stretch>
            <a:fillRect/>
          </a:stretch>
        </p:blipFill>
        <p:spPr>
          <a:xfrm rot="5400000">
            <a:off x="9486545" y="6028526"/>
            <a:ext cx="239338" cy="615440"/>
          </a:xfrm>
          <a:prstGeom prst="rect">
            <a:avLst/>
          </a:prstGeom>
        </p:spPr>
      </p:pic>
      <p:cxnSp>
        <p:nvCxnSpPr>
          <p:cNvPr id="81" name="Conector recto de flecha 80">
            <a:extLst>
              <a:ext uri="{FF2B5EF4-FFF2-40B4-BE49-F238E27FC236}">
                <a16:creationId xmlns:a16="http://schemas.microsoft.com/office/drawing/2014/main" id="{C20BEB4A-C71E-5D42-95A9-4F0D1BC26511}"/>
              </a:ext>
            </a:extLst>
          </p:cNvPr>
          <p:cNvCxnSpPr>
            <a:cxnSpLocks/>
          </p:cNvCxnSpPr>
          <p:nvPr/>
        </p:nvCxnSpPr>
        <p:spPr>
          <a:xfrm>
            <a:off x="11003146" y="5405481"/>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59A33EB3-6E8C-994F-B711-FD5CB625BD48}"/>
              </a:ext>
            </a:extLst>
          </p:cNvPr>
          <p:cNvCxnSpPr>
            <a:cxnSpLocks/>
          </p:cNvCxnSpPr>
          <p:nvPr/>
        </p:nvCxnSpPr>
        <p:spPr>
          <a:xfrm flipH="1">
            <a:off x="5811650" y="6439290"/>
            <a:ext cx="22887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3DACAF47-2089-7748-8F4C-95C95FE7D514}"/>
              </a:ext>
            </a:extLst>
          </p:cNvPr>
          <p:cNvCxnSpPr>
            <a:cxnSpLocks/>
          </p:cNvCxnSpPr>
          <p:nvPr/>
        </p:nvCxnSpPr>
        <p:spPr>
          <a:xfrm flipH="1">
            <a:off x="5647537" y="4660515"/>
            <a:ext cx="22630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7F8E6D44-E863-C948-AABC-98F3E0EE373A}"/>
              </a:ext>
            </a:extLst>
          </p:cNvPr>
          <p:cNvCxnSpPr>
            <a:cxnSpLocks/>
          </p:cNvCxnSpPr>
          <p:nvPr/>
        </p:nvCxnSpPr>
        <p:spPr>
          <a:xfrm>
            <a:off x="5907152" y="3754605"/>
            <a:ext cx="0" cy="24878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ector recto 94">
            <a:extLst>
              <a:ext uri="{FF2B5EF4-FFF2-40B4-BE49-F238E27FC236}">
                <a16:creationId xmlns:a16="http://schemas.microsoft.com/office/drawing/2014/main" id="{91098EC0-F506-0345-B0F3-3D047FF57422}"/>
              </a:ext>
            </a:extLst>
          </p:cNvPr>
          <p:cNvCxnSpPr>
            <a:cxnSpLocks/>
          </p:cNvCxnSpPr>
          <p:nvPr/>
        </p:nvCxnSpPr>
        <p:spPr>
          <a:xfrm flipH="1" flipV="1">
            <a:off x="8664796" y="2793567"/>
            <a:ext cx="1267397" cy="34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60FAB17A-16BA-1940-B1F7-A5A6B667A293}"/>
              </a:ext>
            </a:extLst>
          </p:cNvPr>
          <p:cNvCxnSpPr>
            <a:cxnSpLocks/>
          </p:cNvCxnSpPr>
          <p:nvPr/>
        </p:nvCxnSpPr>
        <p:spPr>
          <a:xfrm>
            <a:off x="8664796" y="2781894"/>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08792E59-203F-B747-8EE4-A6ADC136602C}"/>
              </a:ext>
            </a:extLst>
          </p:cNvPr>
          <p:cNvCxnSpPr>
            <a:cxnSpLocks/>
          </p:cNvCxnSpPr>
          <p:nvPr/>
        </p:nvCxnSpPr>
        <p:spPr>
          <a:xfrm>
            <a:off x="8664796" y="3986248"/>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F829D5C7-E419-6143-BCA9-931EC2CF0C95}"/>
              </a:ext>
            </a:extLst>
          </p:cNvPr>
          <p:cNvCxnSpPr>
            <a:cxnSpLocks/>
          </p:cNvCxnSpPr>
          <p:nvPr/>
        </p:nvCxnSpPr>
        <p:spPr>
          <a:xfrm>
            <a:off x="10914646" y="3183963"/>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67">
            <a:extLst>
              <a:ext uri="{FF2B5EF4-FFF2-40B4-BE49-F238E27FC236}">
                <a16:creationId xmlns:a16="http://schemas.microsoft.com/office/drawing/2014/main" id="{A10CF72F-C17F-F14F-90C6-680E3E2D5C53}"/>
              </a:ext>
            </a:extLst>
          </p:cNvPr>
          <p:cNvCxnSpPr>
            <a:cxnSpLocks/>
          </p:cNvCxnSpPr>
          <p:nvPr/>
        </p:nvCxnSpPr>
        <p:spPr>
          <a:xfrm>
            <a:off x="6891984" y="3537178"/>
            <a:ext cx="0" cy="275805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ángulo 59">
            <a:extLst>
              <a:ext uri="{FF2B5EF4-FFF2-40B4-BE49-F238E27FC236}">
                <a16:creationId xmlns:a16="http://schemas.microsoft.com/office/drawing/2014/main" id="{8A8BAEC5-A63C-9148-AA0E-A1B7FF106E24}"/>
              </a:ext>
            </a:extLst>
          </p:cNvPr>
          <p:cNvSpPr/>
          <p:nvPr/>
        </p:nvSpPr>
        <p:spPr>
          <a:xfrm>
            <a:off x="517728" y="72067"/>
            <a:ext cx="4762842" cy="369332"/>
          </a:xfrm>
          <a:prstGeom prst="rect">
            <a:avLst/>
          </a:prstGeom>
        </p:spPr>
        <p:txBody>
          <a:bodyPr wrap="none">
            <a:spAutoFit/>
          </a:bodyPr>
          <a:lstStyle/>
          <a:p>
            <a:r>
              <a:rPr lang="es-ES" b="1" dirty="0">
                <a:solidFill>
                  <a:schemeClr val="bg2"/>
                </a:solidFill>
                <a:latin typeface="Arial" panose="020B0604020202020204" pitchFamily="34" charset="0"/>
                <a:ea typeface="Calibri" panose="020F0502020204030204" pitchFamily="34" charset="0"/>
                <a:cs typeface="Times New Roman" panose="02020603050405020304" pitchFamily="18" charset="0"/>
              </a:rPr>
              <a:t>Flujo de trabajo haciendo uso de QIIME 2</a:t>
            </a:r>
            <a:r>
              <a:rPr lang="es-ES" b="1" dirty="0">
                <a:solidFill>
                  <a:schemeClr val="bg2"/>
                </a:solidFill>
              </a:rPr>
              <a:t> </a:t>
            </a:r>
          </a:p>
        </p:txBody>
      </p:sp>
      <p:sp>
        <p:nvSpPr>
          <p:cNvPr id="73" name="Rectángulo 72">
            <a:extLst>
              <a:ext uri="{FF2B5EF4-FFF2-40B4-BE49-F238E27FC236}">
                <a16:creationId xmlns:a16="http://schemas.microsoft.com/office/drawing/2014/main" id="{CADFFE28-5D7D-6C42-A278-1EB70C3A01F9}"/>
              </a:ext>
            </a:extLst>
          </p:cNvPr>
          <p:cNvSpPr/>
          <p:nvPr/>
        </p:nvSpPr>
        <p:spPr>
          <a:xfrm>
            <a:off x="464901" y="5087053"/>
            <a:ext cx="1754439" cy="50362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Arial" panose="020B0604020202020204" pitchFamily="34" charset="0"/>
                <a:cs typeface="Arial" panose="020B0604020202020204" pitchFamily="34" charset="0"/>
              </a:rPr>
              <a:t>Artefactos</a:t>
            </a:r>
          </a:p>
        </p:txBody>
      </p:sp>
      <p:sp>
        <p:nvSpPr>
          <p:cNvPr id="74" name="Rectángulo 73">
            <a:extLst>
              <a:ext uri="{FF2B5EF4-FFF2-40B4-BE49-F238E27FC236}">
                <a16:creationId xmlns:a16="http://schemas.microsoft.com/office/drawing/2014/main" id="{F5177081-1C53-B541-8F0B-D2AADE241B89}"/>
              </a:ext>
            </a:extLst>
          </p:cNvPr>
          <p:cNvSpPr/>
          <p:nvPr/>
        </p:nvSpPr>
        <p:spPr>
          <a:xfrm>
            <a:off x="468702" y="5609530"/>
            <a:ext cx="1754439" cy="55517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Arial" panose="020B0604020202020204" pitchFamily="34" charset="0"/>
                <a:cs typeface="Arial" panose="020B0604020202020204" pitchFamily="34" charset="0"/>
              </a:rPr>
              <a:t>Visualizaciones</a:t>
            </a:r>
          </a:p>
        </p:txBody>
      </p:sp>
      <p:sp>
        <p:nvSpPr>
          <p:cNvPr id="75" name="Rectángulo 74">
            <a:extLst>
              <a:ext uri="{FF2B5EF4-FFF2-40B4-BE49-F238E27FC236}">
                <a16:creationId xmlns:a16="http://schemas.microsoft.com/office/drawing/2014/main" id="{6E5CDACD-9F6B-2941-ABF8-649B93EE893F}"/>
              </a:ext>
            </a:extLst>
          </p:cNvPr>
          <p:cNvSpPr/>
          <p:nvPr/>
        </p:nvSpPr>
        <p:spPr>
          <a:xfrm>
            <a:off x="6695696" y="838029"/>
            <a:ext cx="1678737" cy="87189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tx1"/>
                </a:solidFill>
                <a:latin typeface="Arial" panose="020B0604020202020204" pitchFamily="34" charset="0"/>
                <a:cs typeface="Arial" panose="020B0604020202020204" pitchFamily="34" charset="0"/>
              </a:rPr>
              <a:t>Lecturas </a:t>
            </a:r>
            <a:r>
              <a:rPr lang="es-ES" sz="1400" dirty="0" err="1">
                <a:solidFill>
                  <a:schemeClr val="tx1"/>
                </a:solidFill>
                <a:latin typeface="Arial" panose="020B0604020202020204" pitchFamily="34" charset="0"/>
                <a:cs typeface="Arial" panose="020B0604020202020204" pitchFamily="34" charset="0"/>
              </a:rPr>
              <a:t>demultiplexadas</a:t>
            </a:r>
            <a:endParaRPr lang="es-ES" sz="1400" dirty="0">
              <a:solidFill>
                <a:schemeClr val="tx1"/>
              </a:solidFill>
              <a:latin typeface="Arial" panose="020B0604020202020204" pitchFamily="34" charset="0"/>
              <a:cs typeface="Arial" panose="020B0604020202020204" pitchFamily="34" charset="0"/>
            </a:endParaRPr>
          </a:p>
        </p:txBody>
      </p:sp>
      <p:sp>
        <p:nvSpPr>
          <p:cNvPr id="78" name="Rectángulo 77">
            <a:extLst>
              <a:ext uri="{FF2B5EF4-FFF2-40B4-BE49-F238E27FC236}">
                <a16:creationId xmlns:a16="http://schemas.microsoft.com/office/drawing/2014/main" id="{F01C757D-5F58-484B-9E46-C2B6C15F6EC6}"/>
              </a:ext>
            </a:extLst>
          </p:cNvPr>
          <p:cNvSpPr/>
          <p:nvPr/>
        </p:nvSpPr>
        <p:spPr>
          <a:xfrm>
            <a:off x="493024" y="6177566"/>
            <a:ext cx="1702632" cy="634987"/>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b="1" dirty="0">
                <a:solidFill>
                  <a:schemeClr val="tx1"/>
                </a:solidFill>
                <a:latin typeface="Arial" panose="020B0604020202020204" pitchFamily="34" charset="0"/>
                <a:cs typeface="Arial" panose="020B0604020202020204" pitchFamily="34" charset="0"/>
              </a:rPr>
              <a:t>Métodos</a:t>
            </a:r>
          </a:p>
        </p:txBody>
      </p:sp>
    </p:spTree>
    <p:extLst>
      <p:ext uri="{BB962C8B-B14F-4D97-AF65-F5344CB8AC3E}">
        <p14:creationId xmlns:p14="http://schemas.microsoft.com/office/powerpoint/2010/main" val="3247362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581891" y="1434503"/>
            <a:ext cx="1095172"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bg2"/>
                </a:solidFill>
              </a:rPr>
              <a:t> </a:t>
            </a:r>
          </a:p>
        </p:txBody>
      </p:sp>
      <p:sp>
        <p:nvSpPr>
          <p:cNvPr id="2" name="Rectángulo 1">
            <a:extLst>
              <a:ext uri="{FF2B5EF4-FFF2-40B4-BE49-F238E27FC236}">
                <a16:creationId xmlns:a16="http://schemas.microsoft.com/office/drawing/2014/main" id="{01F37E18-1596-A247-A206-B4D6E189E306}"/>
              </a:ext>
            </a:extLst>
          </p:cNvPr>
          <p:cNvSpPr/>
          <p:nvPr/>
        </p:nvSpPr>
        <p:spPr>
          <a:xfrm>
            <a:off x="581891" y="1779551"/>
            <a:ext cx="9809018" cy="1914435"/>
          </a:xfrm>
          <a:prstGeom prst="rect">
            <a:avLst/>
          </a:prstGeom>
        </p:spPr>
        <p:txBody>
          <a:bodyPr wrap="square">
            <a:spAutoFit/>
          </a:bodyPr>
          <a:lstStyle/>
          <a:p>
            <a:pPr algn="just">
              <a:lnSpc>
                <a:spcPct val="115000"/>
              </a:lnSpc>
              <a:spcAft>
                <a:spcPts val="1000"/>
              </a:spcAft>
            </a:pPr>
            <a:r>
              <a:rPr lang="es-ES" b="1" dirty="0">
                <a:latin typeface="Arial" panose="020B0604020202020204" pitchFamily="34" charset="0"/>
                <a:ea typeface="Times New Roman" panose="02020603050405020304" pitchFamily="18" charset="0"/>
                <a:cs typeface="Times New Roman" panose="02020603050405020304" pitchFamily="18" charset="0"/>
              </a:rPr>
              <a:t>Pipeline de trabajo haciendo uso de QIIME 2</a:t>
            </a:r>
          </a:p>
          <a:p>
            <a:pPr algn="just">
              <a:lnSpc>
                <a:spcPct val="115000"/>
              </a:lnSpc>
              <a:spcAft>
                <a:spcPts val="1000"/>
              </a:spcAft>
            </a:pPr>
            <a:endParaRPr lang="es-ES"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ES" dirty="0">
                <a:latin typeface="Arial" panose="020B0604020202020204" pitchFamily="34" charset="0"/>
                <a:ea typeface="Times New Roman" panose="02020603050405020304" pitchFamily="18" charset="0"/>
                <a:cs typeface="Times New Roman" panose="02020603050405020304" pitchFamily="18" charset="0"/>
              </a:rPr>
              <a:t>Los dos primeros artefactos que tenemos que crear en cualquier estudio metataxonómico que queramos llevar a cabo con QIIME 2  son el </a:t>
            </a:r>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a:t>
            </a:r>
            <a:r>
              <a:rPr lang="es-ES" b="1" dirty="0" err="1">
                <a:solidFill>
                  <a:schemeClr val="bg2"/>
                </a:solidFill>
                <a:latin typeface="Arial" panose="020B0604020202020204" pitchFamily="34" charset="0"/>
                <a:ea typeface="Times New Roman" panose="02020603050405020304" pitchFamily="18" charset="0"/>
                <a:cs typeface="Times New Roman" panose="02020603050405020304" pitchFamily="18" charset="0"/>
              </a:rPr>
              <a:t>qzv</a:t>
            </a:r>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 con los metadatos </a:t>
            </a:r>
            <a:r>
              <a:rPr lang="es-ES" dirty="0">
                <a:latin typeface="Arial" panose="020B0604020202020204" pitchFamily="34" charset="0"/>
                <a:ea typeface="Times New Roman" panose="02020603050405020304" pitchFamily="18" charset="0"/>
                <a:cs typeface="Times New Roman" panose="02020603050405020304" pitchFamily="18" charset="0"/>
              </a:rPr>
              <a:t>y el </a:t>
            </a:r>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a:t>
            </a:r>
            <a:r>
              <a:rPr lang="es-ES" b="1" dirty="0" err="1">
                <a:solidFill>
                  <a:schemeClr val="bg2"/>
                </a:solidFill>
                <a:latin typeface="Arial" panose="020B0604020202020204" pitchFamily="34" charset="0"/>
                <a:ea typeface="Times New Roman" panose="02020603050405020304" pitchFamily="18" charset="0"/>
                <a:cs typeface="Times New Roman" panose="02020603050405020304" pitchFamily="18" charset="0"/>
              </a:rPr>
              <a:t>qza</a:t>
            </a:r>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 y .</a:t>
            </a:r>
            <a:r>
              <a:rPr lang="es-ES" b="1" dirty="0" err="1">
                <a:solidFill>
                  <a:schemeClr val="bg2"/>
                </a:solidFill>
                <a:latin typeface="Arial" panose="020B0604020202020204" pitchFamily="34" charset="0"/>
                <a:ea typeface="Times New Roman" panose="02020603050405020304" pitchFamily="18" charset="0"/>
                <a:cs typeface="Times New Roman" panose="02020603050405020304" pitchFamily="18" charset="0"/>
              </a:rPr>
              <a:t>qzv</a:t>
            </a:r>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 con las secuencias</a:t>
            </a:r>
          </a:p>
        </p:txBody>
      </p:sp>
      <p:sp>
        <p:nvSpPr>
          <p:cNvPr id="7" name="Marcador de texto 6">
            <a:extLst>
              <a:ext uri="{FF2B5EF4-FFF2-40B4-BE49-F238E27FC236}">
                <a16:creationId xmlns:a16="http://schemas.microsoft.com/office/drawing/2014/main" id="{966DC92B-FB05-5C43-98E0-32A2E7D8100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8257467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bg2"/>
                </a:solidFill>
              </a:rPr>
              <a:t> </a:t>
            </a:r>
          </a:p>
        </p:txBody>
      </p:sp>
      <p:sp>
        <p:nvSpPr>
          <p:cNvPr id="2" name="Rectángulo 1">
            <a:extLst>
              <a:ext uri="{FF2B5EF4-FFF2-40B4-BE49-F238E27FC236}">
                <a16:creationId xmlns:a16="http://schemas.microsoft.com/office/drawing/2014/main" id="{05E7F616-19B8-EF4F-9DB6-CD93828CB975}"/>
              </a:ext>
            </a:extLst>
          </p:cNvPr>
          <p:cNvSpPr/>
          <p:nvPr/>
        </p:nvSpPr>
        <p:spPr>
          <a:xfrm>
            <a:off x="872621" y="1257339"/>
            <a:ext cx="8617527" cy="4986558"/>
          </a:xfrm>
          <a:prstGeom prst="rect">
            <a:avLst/>
          </a:prstGeom>
        </p:spPr>
        <p:txBody>
          <a:bodyPr wrap="square">
            <a:spAutoFit/>
          </a:bodyPr>
          <a:lstStyle/>
          <a:p>
            <a:pPr algn="just">
              <a:lnSpc>
                <a:spcPct val="115000"/>
              </a:lnSpc>
              <a:spcAft>
                <a:spcPts val="1000"/>
              </a:spcAft>
            </a:pPr>
            <a:endParaRPr lang="es-ES"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endParaRPr>
          </a:p>
          <a:p>
            <a:pPr lvl="0" algn="just">
              <a:lnSpc>
                <a:spcPct val="115000"/>
              </a:lnSpc>
              <a:spcAft>
                <a:spcPts val="600"/>
              </a:spcAft>
              <a:buClr>
                <a:srgbClr val="E36C0A"/>
              </a:buClr>
              <a:buSzPts val="1100"/>
              <a:tabLst>
                <a:tab pos="228600" algn="l"/>
                <a:tab pos="449580" algn="l"/>
              </a:tabLst>
            </a:pPr>
            <a:r>
              <a:rPr lang="es-ES" b="1" dirty="0">
                <a:solidFill>
                  <a:schemeClr val="accent2"/>
                </a:solidFill>
                <a:latin typeface="Arial" panose="020B0604020202020204" pitchFamily="34" charset="0"/>
                <a:ea typeface="Calibri" panose="020F0502020204030204" pitchFamily="34" charset="0"/>
                <a:cs typeface="Times New Roman" panose="02020603050405020304" pitchFamily="18" charset="0"/>
              </a:rPr>
              <a:t>1. Importar los metadatos. </a:t>
            </a:r>
            <a:endParaRPr lang="es-ES" dirty="0">
              <a:solidFill>
                <a:schemeClr val="accent2"/>
              </a:solidFill>
              <a:latin typeface="Arial" panose="020B0604020202020204" pitchFamily="34" charset="0"/>
              <a:ea typeface="Calibri" panose="020F0502020204030204" pitchFamily="34" charset="0"/>
              <a:cs typeface="Times New Roman" panose="02020603050405020304" pitchFamily="18" charset="0"/>
            </a:endParaRPr>
          </a:p>
          <a:p>
            <a:pPr algn="just">
              <a:lnSpc>
                <a:spcPct val="115000"/>
              </a:lnSpc>
              <a:spcAft>
                <a:spcPts val="0"/>
              </a:spcAft>
            </a:pPr>
            <a:r>
              <a:rPr lang="es-ES"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 </a:t>
            </a:r>
          </a:p>
          <a:p>
            <a:pPr algn="just">
              <a:lnSpc>
                <a:spcPct val="115000"/>
              </a:lnSpc>
              <a:spcAft>
                <a:spcPts val="0"/>
              </a:spcAft>
            </a:pPr>
            <a:r>
              <a:rPr lang="es-ES" dirty="0">
                <a:latin typeface="Arial" panose="020B0604020202020204" pitchFamily="34" charset="0"/>
                <a:ea typeface="Times New Roman" panose="02020603050405020304" pitchFamily="18" charset="0"/>
                <a:cs typeface="Times New Roman" panose="02020603050405020304" pitchFamily="18" charset="0"/>
              </a:rPr>
              <a:t>El archivo con los metadatos se puede importar indicando</a:t>
            </a:r>
            <a:r>
              <a:rPr lang="es-ES" dirty="0">
                <a:latin typeface="Courier" pitchFamily="2" charset="0"/>
                <a:ea typeface="Times New Roman" panose="02020603050405020304" pitchFamily="18" charset="0"/>
                <a:cs typeface="Times New Roman" panose="02020603050405020304" pitchFamily="18" charset="0"/>
              </a:rPr>
              <a:t> </a:t>
            </a:r>
            <a:r>
              <a:rPr lang="es-ES" dirty="0" err="1">
                <a:latin typeface="Courier" pitchFamily="2" charset="0"/>
                <a:ea typeface="Times New Roman" panose="02020603050405020304" pitchFamily="18" charset="0"/>
                <a:cs typeface="Times New Roman" panose="02020603050405020304" pitchFamily="18" charset="0"/>
              </a:rPr>
              <a:t>qiime</a:t>
            </a:r>
            <a:r>
              <a:rPr lang="es-ES" dirty="0">
                <a:latin typeface="Courier" pitchFamily="2" charset="0"/>
                <a:ea typeface="Times New Roman" panose="02020603050405020304" pitchFamily="18" charset="0"/>
                <a:cs typeface="Times New Roman" panose="02020603050405020304" pitchFamily="18" charset="0"/>
              </a:rPr>
              <a:t> </a:t>
            </a:r>
            <a:r>
              <a:rPr lang="es-ES" dirty="0" err="1">
                <a:latin typeface="Courier" pitchFamily="2" charset="0"/>
                <a:ea typeface="Times New Roman" panose="02020603050405020304" pitchFamily="18" charset="0"/>
                <a:cs typeface="Times New Roman" panose="02020603050405020304" pitchFamily="18" charset="0"/>
              </a:rPr>
              <a:t>metadata</a:t>
            </a:r>
            <a:r>
              <a:rPr lang="es-ES" dirty="0">
                <a:latin typeface="Courier" pitchFamily="2" charset="0"/>
                <a:ea typeface="Times New Roman" panose="02020603050405020304" pitchFamily="18" charset="0"/>
                <a:cs typeface="Times New Roman" panose="02020603050405020304" pitchFamily="18" charset="0"/>
              </a:rPr>
              <a:t>,</a:t>
            </a:r>
            <a:r>
              <a:rPr lang="es-ES" dirty="0">
                <a:latin typeface="Arial" panose="020B0604020202020204" pitchFamily="34" charset="0"/>
                <a:ea typeface="Times New Roman" panose="02020603050405020304" pitchFamily="18" charset="0"/>
                <a:cs typeface="Times New Roman" panose="02020603050405020304" pitchFamily="18" charset="0"/>
              </a:rPr>
              <a:t> el formato en el que están los mismos, por ejemplo </a:t>
            </a:r>
            <a:r>
              <a:rPr lang="es-ES" dirty="0" err="1">
                <a:latin typeface="Courier" pitchFamily="2" charset="0"/>
                <a:ea typeface="Times New Roman" panose="02020603050405020304" pitchFamily="18" charset="0"/>
                <a:cs typeface="Times New Roman" panose="02020603050405020304" pitchFamily="18" charset="0"/>
              </a:rPr>
              <a:t>tabulate</a:t>
            </a:r>
            <a:r>
              <a:rPr lang="es-ES" dirty="0">
                <a:latin typeface="Arial" panose="020B0604020202020204" pitchFamily="34" charset="0"/>
                <a:ea typeface="Times New Roman" panose="02020603050405020304" pitchFamily="18" charset="0"/>
                <a:cs typeface="Times New Roman" panose="02020603050405020304" pitchFamily="18" charset="0"/>
              </a:rPr>
              <a:t> si están en un formato tabular, el nombre del archivo con la opción </a:t>
            </a:r>
            <a:r>
              <a:rPr lang="es-ES" dirty="0">
                <a:latin typeface="Courier" pitchFamily="2" charset="0"/>
                <a:ea typeface="Times New Roman" panose="02020603050405020304" pitchFamily="18" charset="0"/>
                <a:cs typeface="Times New Roman" panose="02020603050405020304" pitchFamily="18" charset="0"/>
              </a:rPr>
              <a:t>--m-input-file </a:t>
            </a:r>
            <a:r>
              <a:rPr lang="es-ES" dirty="0">
                <a:latin typeface="Arial" panose="020B0604020202020204" pitchFamily="34" charset="0"/>
                <a:ea typeface="Times New Roman" panose="02020603050405020304" pitchFamily="18" charset="0"/>
                <a:cs typeface="Times New Roman" panose="02020603050405020304" pitchFamily="18" charset="0"/>
              </a:rPr>
              <a:t>y  el nombre de la visualización (archivo .</a:t>
            </a:r>
            <a:r>
              <a:rPr lang="es-ES" dirty="0" err="1">
                <a:latin typeface="Arial" panose="020B0604020202020204" pitchFamily="34" charset="0"/>
                <a:ea typeface="Times New Roman" panose="02020603050405020304" pitchFamily="18" charset="0"/>
                <a:cs typeface="Times New Roman" panose="02020603050405020304" pitchFamily="18" charset="0"/>
              </a:rPr>
              <a:t>qzv</a:t>
            </a:r>
            <a:r>
              <a:rPr lang="es-ES" dirty="0">
                <a:latin typeface="Arial" panose="020B0604020202020204" pitchFamily="34" charset="0"/>
                <a:ea typeface="Times New Roman" panose="02020603050405020304" pitchFamily="18" charset="0"/>
                <a:cs typeface="Times New Roman" panose="02020603050405020304" pitchFamily="18" charset="0"/>
              </a:rPr>
              <a:t>) que queremos crear con los mismos con la opción </a:t>
            </a:r>
            <a:r>
              <a:rPr lang="es-ES" dirty="0">
                <a:latin typeface="Courier" pitchFamily="2" charset="0"/>
                <a:ea typeface="Times New Roman" panose="02020603050405020304" pitchFamily="18" charset="0"/>
                <a:cs typeface="Times New Roman" panose="02020603050405020304" pitchFamily="18" charset="0"/>
              </a:rPr>
              <a:t>--o-</a:t>
            </a:r>
            <a:r>
              <a:rPr lang="es-ES" dirty="0" err="1">
                <a:latin typeface="Courier" pitchFamily="2" charset="0"/>
                <a:ea typeface="Times New Roman" panose="02020603050405020304" pitchFamily="18" charset="0"/>
                <a:cs typeface="Times New Roman" panose="02020603050405020304" pitchFamily="18" charset="0"/>
              </a:rPr>
              <a:t>visualization</a:t>
            </a:r>
            <a:r>
              <a:rPr lang="es-ES" dirty="0">
                <a:latin typeface="Courier" pitchFamily="2" charset="0"/>
                <a:ea typeface="Times New Roman" panose="02020603050405020304" pitchFamily="18" charset="0"/>
                <a:cs typeface="Times New Roman" panose="02020603050405020304" pitchFamily="18" charset="0"/>
              </a:rPr>
              <a:t>. </a:t>
            </a:r>
            <a:r>
              <a:rPr lang="es-ES" dirty="0">
                <a:latin typeface="Arial" panose="020B0604020202020204" pitchFamily="34" charset="0"/>
                <a:ea typeface="Times New Roman" panose="02020603050405020304" pitchFamily="18" charset="0"/>
                <a:cs typeface="Arial" panose="020B0604020202020204" pitchFamily="34" charset="0"/>
              </a:rPr>
              <a:t>Todo esto se integra en una misma línea de comandos.</a:t>
            </a:r>
          </a:p>
          <a:p>
            <a:pPr algn="just">
              <a:lnSpc>
                <a:spcPct val="115000"/>
              </a:lnSpc>
              <a:spcAft>
                <a:spcPts val="0"/>
              </a:spcAft>
            </a:pPr>
            <a:r>
              <a:rPr lang="es-ES" dirty="0">
                <a:latin typeface="Arial" panose="020B0604020202020204" pitchFamily="34" charset="0"/>
                <a:ea typeface="Times New Roman" panose="02020603050405020304" pitchFamily="18" charset="0"/>
                <a:cs typeface="Arial" panose="020B0604020202020204" pitchFamily="34" charset="0"/>
              </a:rPr>
              <a:t> </a:t>
            </a:r>
          </a:p>
          <a:p>
            <a:pPr algn="just">
              <a:lnSpc>
                <a:spcPct val="115000"/>
              </a:lnSpc>
              <a:spcAft>
                <a:spcPts val="1000"/>
              </a:spcAft>
            </a:pPr>
            <a:r>
              <a:rPr lang="es-ES" dirty="0">
                <a:latin typeface="Arial" panose="020B0604020202020204" pitchFamily="34" charset="0"/>
                <a:ea typeface="Times New Roman" panose="02020603050405020304" pitchFamily="18" charset="0"/>
                <a:cs typeface="Times New Roman" panose="02020603050405020304" pitchFamily="18" charset="0"/>
              </a:rPr>
              <a:t>Si queremos ver de manera interactiva estos metadatos no tenemos más que usar el comando:</a:t>
            </a:r>
          </a:p>
          <a:p>
            <a:pPr algn="just">
              <a:lnSpc>
                <a:spcPct val="115000"/>
              </a:lnSpc>
              <a:spcAft>
                <a:spcPts val="1000"/>
              </a:spcAft>
            </a:pPr>
            <a:r>
              <a:rPr lang="es-ES" dirty="0" err="1">
                <a:latin typeface="Courier" pitchFamily="2" charset="0"/>
                <a:ea typeface="Times New Roman" panose="02020603050405020304" pitchFamily="18" charset="0"/>
                <a:cs typeface="Times New Roman" panose="02020603050405020304" pitchFamily="18" charset="0"/>
              </a:rPr>
              <a:t>qiime</a:t>
            </a:r>
            <a:r>
              <a:rPr lang="es-ES" dirty="0">
                <a:latin typeface="Courier" pitchFamily="2" charset="0"/>
                <a:ea typeface="Times New Roman" panose="02020603050405020304" pitchFamily="18" charset="0"/>
                <a:cs typeface="Times New Roman" panose="02020603050405020304" pitchFamily="18" charset="0"/>
              </a:rPr>
              <a:t> </a:t>
            </a:r>
            <a:r>
              <a:rPr lang="es-ES" dirty="0" err="1">
                <a:latin typeface="Courier" pitchFamily="2" charset="0"/>
                <a:ea typeface="Times New Roman" panose="02020603050405020304" pitchFamily="18" charset="0"/>
                <a:cs typeface="Times New Roman" panose="02020603050405020304" pitchFamily="18" charset="0"/>
              </a:rPr>
              <a:t>tools</a:t>
            </a:r>
            <a:r>
              <a:rPr lang="es-ES" dirty="0">
                <a:latin typeface="Courier" pitchFamily="2" charset="0"/>
                <a:ea typeface="Times New Roman" panose="02020603050405020304" pitchFamily="18" charset="0"/>
                <a:cs typeface="Times New Roman" panose="02020603050405020304" pitchFamily="18" charset="0"/>
              </a:rPr>
              <a:t> </a:t>
            </a:r>
            <a:r>
              <a:rPr lang="es-ES" dirty="0" err="1">
                <a:latin typeface="Courier" pitchFamily="2" charset="0"/>
                <a:ea typeface="Times New Roman" panose="02020603050405020304" pitchFamily="18" charset="0"/>
                <a:cs typeface="Times New Roman" panose="02020603050405020304" pitchFamily="18" charset="0"/>
              </a:rPr>
              <a:t>view</a:t>
            </a:r>
            <a:r>
              <a:rPr lang="es-ES" dirty="0">
                <a:latin typeface="Courier" pitchFamily="2" charset="0"/>
                <a:ea typeface="Times New Roman" panose="02020603050405020304" pitchFamily="18" charset="0"/>
                <a:cs typeface="Times New Roman" panose="02020603050405020304" pitchFamily="18" charset="0"/>
              </a:rPr>
              <a:t> </a:t>
            </a:r>
            <a:r>
              <a:rPr lang="es-ES" dirty="0" err="1">
                <a:latin typeface="Courier" pitchFamily="2" charset="0"/>
                <a:ea typeface="Times New Roman" panose="02020603050405020304" pitchFamily="18" charset="0"/>
                <a:cs typeface="Times New Roman" panose="02020603050405020304" pitchFamily="18" charset="0"/>
              </a:rPr>
              <a:t>metadata.qzv</a:t>
            </a:r>
            <a:endParaRPr lang="es-ES" dirty="0">
              <a:latin typeface="Arial" panose="020B0604020202020204" pitchFamily="34" charset="0"/>
              <a:ea typeface="Times New Roman" panose="02020603050405020304" pitchFamily="18" charset="0"/>
              <a:cs typeface="Times New Roman" panose="02020603050405020304" pitchFamily="18" charset="0"/>
            </a:endParaRPr>
          </a:p>
          <a:p>
            <a:pPr algn="just">
              <a:lnSpc>
                <a:spcPct val="115000"/>
              </a:lnSpc>
              <a:spcAft>
                <a:spcPts val="1000"/>
              </a:spcAft>
            </a:pPr>
            <a:r>
              <a:rPr lang="es-ES" dirty="0">
                <a:latin typeface="Arial" panose="020B0604020202020204" pitchFamily="34" charset="0"/>
                <a:ea typeface="Times New Roman" panose="02020603050405020304" pitchFamily="18" charset="0"/>
                <a:cs typeface="Times New Roman" panose="02020603050405020304" pitchFamily="18" charset="0"/>
              </a:rPr>
              <a:t>Se abrirá en nuestro navegador un archivo desde el que veremos mejor los datos de cada muestra.</a:t>
            </a:r>
            <a:endParaRPr lang="es-ES" dirty="0"/>
          </a:p>
        </p:txBody>
      </p:sp>
      <p:sp>
        <p:nvSpPr>
          <p:cNvPr id="7" name="Marcador de texto 6">
            <a:extLst>
              <a:ext uri="{FF2B5EF4-FFF2-40B4-BE49-F238E27FC236}">
                <a16:creationId xmlns:a16="http://schemas.microsoft.com/office/drawing/2014/main" id="{A899E8A8-F6C1-6940-ACD3-EEA93DE40AA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2748728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sp>
        <p:nvSpPr>
          <p:cNvPr id="2" name="Rectángulo 1">
            <a:extLst>
              <a:ext uri="{FF2B5EF4-FFF2-40B4-BE49-F238E27FC236}">
                <a16:creationId xmlns:a16="http://schemas.microsoft.com/office/drawing/2014/main" id="{05E7F616-19B8-EF4F-9DB6-CD93828CB975}"/>
              </a:ext>
            </a:extLst>
          </p:cNvPr>
          <p:cNvSpPr/>
          <p:nvPr/>
        </p:nvSpPr>
        <p:spPr>
          <a:xfrm>
            <a:off x="595746" y="1745363"/>
            <a:ext cx="10748529" cy="2862322"/>
          </a:xfrm>
          <a:prstGeom prst="rect">
            <a:avLst/>
          </a:prstGeom>
        </p:spPr>
        <p:txBody>
          <a:bodyPr wrap="square">
            <a:spAutoFit/>
          </a:bodyPr>
          <a:lstStyle/>
          <a:p>
            <a:pPr lvl="0"/>
            <a:r>
              <a:rPr lang="es-ES" b="1" dirty="0">
                <a:solidFill>
                  <a:schemeClr val="accent2"/>
                </a:solidFill>
              </a:rPr>
              <a:t>2. Importar el archivo con las secuencias.</a:t>
            </a:r>
            <a:endParaRPr lang="es-ES" dirty="0">
              <a:solidFill>
                <a:schemeClr val="accent2"/>
              </a:solidFill>
            </a:endParaRPr>
          </a:p>
          <a:p>
            <a:r>
              <a:rPr lang="es-ES" b="1" dirty="0"/>
              <a:t> </a:t>
            </a:r>
            <a:endParaRPr lang="es-ES" dirty="0"/>
          </a:p>
          <a:p>
            <a:r>
              <a:rPr lang="es-ES" dirty="0"/>
              <a:t>El archivo con las lecturas se ha de importar teniendo en cuenta los distintos formatos de lecturas </a:t>
            </a:r>
            <a:r>
              <a:rPr lang="es-ES" dirty="0" err="1"/>
              <a:t>fastq</a:t>
            </a:r>
            <a:r>
              <a:rPr lang="es-ES" dirty="0"/>
              <a:t> disponibles, aunque en todos los casos el comando a usar comienza por la línea </a:t>
            </a:r>
            <a:r>
              <a:rPr lang="es-ES" dirty="0" err="1">
                <a:latin typeface="Courier" pitchFamily="2" charset="0"/>
              </a:rPr>
              <a:t>qiime</a:t>
            </a:r>
            <a:r>
              <a:rPr lang="es-ES" dirty="0">
                <a:latin typeface="Courier" pitchFamily="2" charset="0"/>
              </a:rPr>
              <a:t> </a:t>
            </a:r>
            <a:r>
              <a:rPr lang="es-ES" dirty="0" err="1">
                <a:latin typeface="Courier" pitchFamily="2" charset="0"/>
              </a:rPr>
              <a:t>tools</a:t>
            </a:r>
            <a:r>
              <a:rPr lang="es-ES" dirty="0">
                <a:latin typeface="Courier" pitchFamily="2" charset="0"/>
              </a:rPr>
              <a:t> </a:t>
            </a:r>
            <a:r>
              <a:rPr lang="es-ES" dirty="0" err="1">
                <a:latin typeface="Courier" pitchFamily="2" charset="0"/>
              </a:rPr>
              <a:t>impor</a:t>
            </a:r>
            <a:r>
              <a:rPr lang="es-ES" dirty="0" err="1"/>
              <a:t>t</a:t>
            </a:r>
            <a:r>
              <a:rPr lang="es-ES" dirty="0"/>
              <a:t>.</a:t>
            </a:r>
          </a:p>
          <a:p>
            <a:r>
              <a:rPr lang="es-ES" dirty="0"/>
              <a:t> </a:t>
            </a:r>
          </a:p>
          <a:p>
            <a:pPr lvl="1"/>
            <a:r>
              <a:rPr lang="es-ES" dirty="0"/>
              <a:t>- Si se trata de lecturas multiplexadas que tienen el formato del protocolo </a:t>
            </a:r>
            <a:r>
              <a:rPr lang="es-ES" b="1" dirty="0" err="1"/>
              <a:t>Earth</a:t>
            </a:r>
            <a:r>
              <a:rPr lang="es-ES" b="1" dirty="0"/>
              <a:t> </a:t>
            </a:r>
            <a:r>
              <a:rPr lang="es-ES" b="1" dirty="0" err="1"/>
              <a:t>Microbiome</a:t>
            </a:r>
            <a:r>
              <a:rPr lang="es-ES" b="1" dirty="0"/>
              <a:t> Project (EMP) </a:t>
            </a:r>
            <a:r>
              <a:rPr lang="es-ES" dirty="0"/>
              <a:t>se precisará de </a:t>
            </a:r>
            <a:r>
              <a:rPr lang="es-ES" b="1" dirty="0"/>
              <a:t>dos archivos de entrada</a:t>
            </a:r>
            <a:r>
              <a:rPr lang="es-ES" dirty="0"/>
              <a:t>, las</a:t>
            </a:r>
            <a:r>
              <a:rPr lang="es-ES" b="1" dirty="0"/>
              <a:t> lecturas crudas </a:t>
            </a:r>
            <a:r>
              <a:rPr lang="es-ES" dirty="0"/>
              <a:t>y un archivo que contenga la asociación entre cada una de las lecturas con el </a:t>
            </a:r>
            <a:r>
              <a:rPr lang="es-ES" b="1" i="1" dirty="0" err="1"/>
              <a:t>barcode</a:t>
            </a:r>
            <a:r>
              <a:rPr lang="es-ES" b="1" dirty="0"/>
              <a:t> presente </a:t>
            </a:r>
            <a:r>
              <a:rPr lang="es-ES" dirty="0"/>
              <a:t>en ellas. Estas lecturas pueden ser de tipo single-</a:t>
            </a:r>
            <a:r>
              <a:rPr lang="es-ES" dirty="0" err="1"/>
              <a:t>end</a:t>
            </a:r>
            <a:r>
              <a:rPr lang="es-ES" dirty="0"/>
              <a:t> o de tipo </a:t>
            </a:r>
            <a:r>
              <a:rPr lang="es-ES" dirty="0" err="1"/>
              <a:t>paired-end</a:t>
            </a:r>
            <a:r>
              <a:rPr lang="es-ES" dirty="0"/>
              <a:t> y en ambos casos tenemos que especificarlo en el comando con una etiqueta --</a:t>
            </a:r>
            <a:r>
              <a:rPr lang="es-ES" dirty="0" err="1"/>
              <a:t>type</a:t>
            </a:r>
            <a:r>
              <a:rPr lang="es-ES" dirty="0"/>
              <a:t> </a:t>
            </a:r>
            <a:r>
              <a:rPr lang="es-ES" dirty="0" err="1"/>
              <a:t>EMPSingleEndSequences</a:t>
            </a:r>
            <a:r>
              <a:rPr lang="es-ES" dirty="0"/>
              <a:t> y --</a:t>
            </a:r>
            <a:r>
              <a:rPr lang="es-ES" dirty="0" err="1"/>
              <a:t>type</a:t>
            </a:r>
            <a:r>
              <a:rPr lang="es-ES" dirty="0"/>
              <a:t> </a:t>
            </a:r>
            <a:r>
              <a:rPr lang="es-ES" dirty="0" err="1"/>
              <a:t>EMPPairedEndSequences</a:t>
            </a:r>
            <a:r>
              <a:rPr lang="es-ES" dirty="0"/>
              <a:t> respectivamente.</a:t>
            </a:r>
          </a:p>
        </p:txBody>
      </p:sp>
      <p:sp>
        <p:nvSpPr>
          <p:cNvPr id="4" name="Rectángulo 3">
            <a:extLst>
              <a:ext uri="{FF2B5EF4-FFF2-40B4-BE49-F238E27FC236}">
                <a16:creationId xmlns:a16="http://schemas.microsoft.com/office/drawing/2014/main" id="{F1CE50F9-B79B-DF4C-B2A7-E740FB0634C0}"/>
              </a:ext>
            </a:extLst>
          </p:cNvPr>
          <p:cNvSpPr/>
          <p:nvPr/>
        </p:nvSpPr>
        <p:spPr>
          <a:xfrm>
            <a:off x="1574266" y="4903354"/>
            <a:ext cx="6096000" cy="1200329"/>
          </a:xfrm>
          <a:prstGeom prst="rect">
            <a:avLst/>
          </a:prstGeom>
        </p:spPr>
        <p:txBody>
          <a:bodyPr>
            <a:spAutoFit/>
          </a:bodyPr>
          <a:lstStyle/>
          <a:p>
            <a:r>
              <a:rPr lang="es-ES" dirty="0" err="1">
                <a:latin typeface="Courier" pitchFamily="2" charset="0"/>
              </a:rPr>
              <a:t>qiime</a:t>
            </a:r>
            <a:r>
              <a:rPr lang="es-ES" dirty="0">
                <a:latin typeface="Courier" pitchFamily="2" charset="0"/>
              </a:rPr>
              <a:t> </a:t>
            </a:r>
            <a:r>
              <a:rPr lang="es-ES" dirty="0" err="1">
                <a:latin typeface="Courier" pitchFamily="2" charset="0"/>
              </a:rPr>
              <a:t>tools</a:t>
            </a:r>
            <a:r>
              <a:rPr lang="es-ES" dirty="0">
                <a:latin typeface="Courier" pitchFamily="2" charset="0"/>
              </a:rPr>
              <a:t> </a:t>
            </a:r>
            <a:r>
              <a:rPr lang="es-ES" dirty="0" err="1">
                <a:latin typeface="Courier" pitchFamily="2" charset="0"/>
              </a:rPr>
              <a:t>import</a:t>
            </a:r>
            <a:r>
              <a:rPr lang="es-ES" dirty="0">
                <a:latin typeface="Courier" pitchFamily="2" charset="0"/>
              </a:rPr>
              <a:t> </a:t>
            </a:r>
            <a:r>
              <a:rPr lang="es-ES" b="1" dirty="0">
                <a:solidFill>
                  <a:srgbClr val="4070A0"/>
                </a:solidFill>
                <a:latin typeface="Courier" pitchFamily="2" charset="0"/>
              </a:rPr>
              <a:t>\</a:t>
            </a:r>
          </a:p>
          <a:p>
            <a:r>
              <a:rPr lang="es-ES" dirty="0">
                <a:latin typeface="Courier" pitchFamily="2" charset="0"/>
              </a:rPr>
              <a:t>--</a:t>
            </a:r>
            <a:r>
              <a:rPr lang="es-ES" dirty="0" err="1">
                <a:latin typeface="Courier" pitchFamily="2" charset="0"/>
              </a:rPr>
              <a:t>type</a:t>
            </a:r>
            <a:r>
              <a:rPr lang="es-ES" dirty="0">
                <a:latin typeface="Courier" pitchFamily="2" charset="0"/>
              </a:rPr>
              <a:t> </a:t>
            </a:r>
            <a:r>
              <a:rPr lang="es-ES" dirty="0" err="1">
                <a:latin typeface="Courier" pitchFamily="2" charset="0"/>
              </a:rPr>
              <a:t>EMPSingleEndSequences</a:t>
            </a:r>
            <a:r>
              <a:rPr lang="es-ES" dirty="0">
                <a:latin typeface="Courier" pitchFamily="2" charset="0"/>
              </a:rPr>
              <a:t> </a:t>
            </a:r>
            <a:r>
              <a:rPr lang="es-ES" b="1" dirty="0">
                <a:solidFill>
                  <a:srgbClr val="4070A0"/>
                </a:solidFill>
                <a:latin typeface="Courier" pitchFamily="2" charset="0"/>
              </a:rPr>
              <a:t>\</a:t>
            </a:r>
          </a:p>
          <a:p>
            <a:r>
              <a:rPr lang="es-ES" dirty="0">
                <a:latin typeface="Courier" pitchFamily="2" charset="0"/>
              </a:rPr>
              <a:t>--input-</a:t>
            </a:r>
            <a:r>
              <a:rPr lang="es-ES" dirty="0" err="1">
                <a:latin typeface="Courier" pitchFamily="2" charset="0"/>
              </a:rPr>
              <a:t>path</a:t>
            </a:r>
            <a:r>
              <a:rPr lang="es-ES" dirty="0">
                <a:latin typeface="Courier" pitchFamily="2" charset="0"/>
              </a:rPr>
              <a:t> </a:t>
            </a:r>
            <a:r>
              <a:rPr lang="es-ES" dirty="0" err="1">
                <a:latin typeface="Courier" pitchFamily="2" charset="0"/>
              </a:rPr>
              <a:t>emp</a:t>
            </a:r>
            <a:r>
              <a:rPr lang="es-ES" dirty="0">
                <a:latin typeface="Courier" pitchFamily="2" charset="0"/>
              </a:rPr>
              <a:t>-single-</a:t>
            </a:r>
            <a:r>
              <a:rPr lang="es-ES" dirty="0" err="1">
                <a:latin typeface="Courier" pitchFamily="2" charset="0"/>
              </a:rPr>
              <a:t>end</a:t>
            </a:r>
            <a:r>
              <a:rPr lang="es-ES" dirty="0">
                <a:latin typeface="Courier" pitchFamily="2" charset="0"/>
              </a:rPr>
              <a:t>-</a:t>
            </a:r>
            <a:r>
              <a:rPr lang="es-ES" dirty="0" err="1">
                <a:latin typeface="Courier" pitchFamily="2" charset="0"/>
              </a:rPr>
              <a:t>sequences</a:t>
            </a:r>
            <a:r>
              <a:rPr lang="es-ES" dirty="0">
                <a:latin typeface="Courier" pitchFamily="2" charset="0"/>
              </a:rPr>
              <a:t> </a:t>
            </a:r>
            <a:r>
              <a:rPr lang="es-ES" b="1" dirty="0">
                <a:solidFill>
                  <a:srgbClr val="4070A0"/>
                </a:solidFill>
                <a:latin typeface="Courier" pitchFamily="2" charset="0"/>
              </a:rPr>
              <a:t>\</a:t>
            </a:r>
          </a:p>
          <a:p>
            <a:r>
              <a:rPr lang="es-ES" dirty="0">
                <a:latin typeface="Courier" pitchFamily="2" charset="0"/>
              </a:rPr>
              <a:t>--output-</a:t>
            </a:r>
            <a:r>
              <a:rPr lang="es-ES" dirty="0" err="1">
                <a:latin typeface="Courier" pitchFamily="2" charset="0"/>
              </a:rPr>
              <a:t>path</a:t>
            </a:r>
            <a:r>
              <a:rPr lang="es-ES" dirty="0">
                <a:latin typeface="Courier" pitchFamily="2" charset="0"/>
              </a:rPr>
              <a:t> </a:t>
            </a:r>
            <a:r>
              <a:rPr lang="es-ES" dirty="0" err="1">
                <a:latin typeface="Courier" pitchFamily="2" charset="0"/>
              </a:rPr>
              <a:t>emp</a:t>
            </a:r>
            <a:r>
              <a:rPr lang="es-ES" dirty="0">
                <a:latin typeface="Courier" pitchFamily="2" charset="0"/>
              </a:rPr>
              <a:t>-single-</a:t>
            </a:r>
            <a:r>
              <a:rPr lang="es-ES" dirty="0" err="1">
                <a:latin typeface="Courier" pitchFamily="2" charset="0"/>
              </a:rPr>
              <a:t>end</a:t>
            </a:r>
            <a:r>
              <a:rPr lang="es-ES" dirty="0">
                <a:latin typeface="Courier" pitchFamily="2" charset="0"/>
              </a:rPr>
              <a:t>-</a:t>
            </a:r>
            <a:r>
              <a:rPr lang="es-ES" dirty="0" err="1">
                <a:latin typeface="Courier" pitchFamily="2" charset="0"/>
              </a:rPr>
              <a:t>sequences.qza</a:t>
            </a:r>
            <a:endParaRPr lang="es-ES" dirty="0">
              <a:latin typeface="Courier" pitchFamily="2" charset="0"/>
            </a:endParaRPr>
          </a:p>
        </p:txBody>
      </p:sp>
      <p:sp>
        <p:nvSpPr>
          <p:cNvPr id="8" name="Marcador de texto 7">
            <a:extLst>
              <a:ext uri="{FF2B5EF4-FFF2-40B4-BE49-F238E27FC236}">
                <a16:creationId xmlns:a16="http://schemas.microsoft.com/office/drawing/2014/main" id="{177451B0-BB74-B34E-946A-0F5238B3303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0913227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EF1926B6-5F01-A946-B095-22ADF0748800}"/>
              </a:ext>
            </a:extLst>
          </p:cNvPr>
          <p:cNvSpPr>
            <a:spLocks noGrp="1"/>
          </p:cNvSpPr>
          <p:nvPr>
            <p:ph type="body" sz="quarter" idx="12"/>
          </p:nvPr>
        </p:nvSpPr>
        <p:spPr/>
        <p:txBody>
          <a:bodyPr/>
          <a:lstStyle/>
          <a:p>
            <a:r>
              <a:rPr lang="es-ES" dirty="0"/>
              <a:t>título</a:t>
            </a:r>
          </a:p>
        </p:txBody>
      </p:sp>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sp>
        <p:nvSpPr>
          <p:cNvPr id="2" name="Rectángulo 1">
            <a:extLst>
              <a:ext uri="{FF2B5EF4-FFF2-40B4-BE49-F238E27FC236}">
                <a16:creationId xmlns:a16="http://schemas.microsoft.com/office/drawing/2014/main" id="{05E7F616-19B8-EF4F-9DB6-CD93828CB975}"/>
              </a:ext>
            </a:extLst>
          </p:cNvPr>
          <p:cNvSpPr/>
          <p:nvPr/>
        </p:nvSpPr>
        <p:spPr>
          <a:xfrm>
            <a:off x="636690" y="1843212"/>
            <a:ext cx="10169854" cy="1477328"/>
          </a:xfrm>
          <a:prstGeom prst="rect">
            <a:avLst/>
          </a:prstGeom>
        </p:spPr>
        <p:txBody>
          <a:bodyPr wrap="square">
            <a:spAutoFit/>
          </a:bodyPr>
          <a:lstStyle/>
          <a:p>
            <a:pPr lvl="0"/>
            <a:r>
              <a:rPr lang="es-ES" b="1" dirty="0">
                <a:solidFill>
                  <a:schemeClr val="bg2"/>
                </a:solidFill>
              </a:rPr>
              <a:t>2. Importar el archivo con las secuencias.</a:t>
            </a:r>
            <a:endParaRPr lang="es-ES" dirty="0">
              <a:solidFill>
                <a:schemeClr val="bg2"/>
              </a:solidFill>
            </a:endParaRPr>
          </a:p>
          <a:p>
            <a:r>
              <a:rPr lang="es-ES" b="1" dirty="0"/>
              <a:t> </a:t>
            </a:r>
            <a:endParaRPr lang="es-ES" dirty="0"/>
          </a:p>
          <a:p>
            <a:r>
              <a:rPr lang="es-ES" b="1" dirty="0"/>
              <a:t>EJEMPLO</a:t>
            </a:r>
            <a:r>
              <a:rPr lang="es-ES" dirty="0"/>
              <a:t>: Archivos con lecturas multiplexadas y archivo que contenga la asociación entre cada una de las lecturas con el </a:t>
            </a:r>
            <a:r>
              <a:rPr lang="es-ES" b="1" i="1" dirty="0" err="1"/>
              <a:t>barcode</a:t>
            </a:r>
            <a:r>
              <a:rPr lang="es-ES" b="1" dirty="0"/>
              <a:t> presente </a:t>
            </a:r>
            <a:r>
              <a:rPr lang="es-ES" dirty="0"/>
              <a:t>de tipo single-</a:t>
            </a:r>
            <a:r>
              <a:rPr lang="es-ES" dirty="0" err="1"/>
              <a:t>end</a:t>
            </a:r>
            <a:r>
              <a:rPr lang="es-ES" dirty="0"/>
              <a:t>. Estos dos archivos se localizan dentro de la carpeta </a:t>
            </a:r>
            <a:r>
              <a:rPr lang="es-ES" dirty="0" err="1">
                <a:latin typeface="Courier" pitchFamily="2" charset="0"/>
              </a:rPr>
              <a:t>emp</a:t>
            </a:r>
            <a:r>
              <a:rPr lang="es-ES" dirty="0">
                <a:latin typeface="Courier" pitchFamily="2" charset="0"/>
              </a:rPr>
              <a:t>-single-</a:t>
            </a:r>
            <a:r>
              <a:rPr lang="es-ES" dirty="0" err="1">
                <a:latin typeface="Courier" pitchFamily="2" charset="0"/>
              </a:rPr>
              <a:t>end</a:t>
            </a:r>
            <a:r>
              <a:rPr lang="es-ES" dirty="0">
                <a:latin typeface="Courier" pitchFamily="2" charset="0"/>
              </a:rPr>
              <a:t>-</a:t>
            </a:r>
            <a:r>
              <a:rPr lang="es-ES" dirty="0" err="1">
                <a:latin typeface="Courier" pitchFamily="2" charset="0"/>
              </a:rPr>
              <a:t>sequences</a:t>
            </a:r>
            <a:endParaRPr lang="es-ES" dirty="0"/>
          </a:p>
        </p:txBody>
      </p:sp>
      <p:pic>
        <p:nvPicPr>
          <p:cNvPr id="7" name="Imagen 6" descr="Texto&#10;&#10;Descripción generada automáticamente">
            <a:extLst>
              <a:ext uri="{FF2B5EF4-FFF2-40B4-BE49-F238E27FC236}">
                <a16:creationId xmlns:a16="http://schemas.microsoft.com/office/drawing/2014/main" id="{605DE18E-2AA9-9D49-BEF6-1A01A6B068A5}"/>
              </a:ext>
            </a:extLst>
          </p:cNvPr>
          <p:cNvPicPr>
            <a:picLocks noChangeAspect="1"/>
          </p:cNvPicPr>
          <p:nvPr/>
        </p:nvPicPr>
        <p:blipFill>
          <a:blip r:embed="rId2"/>
          <a:stretch>
            <a:fillRect/>
          </a:stretch>
        </p:blipFill>
        <p:spPr>
          <a:xfrm>
            <a:off x="368868" y="3389415"/>
            <a:ext cx="5243247" cy="3177019"/>
          </a:xfrm>
          <a:prstGeom prst="rect">
            <a:avLst/>
          </a:prstGeom>
        </p:spPr>
      </p:pic>
      <p:pic>
        <p:nvPicPr>
          <p:cNvPr id="10" name="Imagen 9" descr="Texto&#10;&#10;Descripción generada automáticamente">
            <a:extLst>
              <a:ext uri="{FF2B5EF4-FFF2-40B4-BE49-F238E27FC236}">
                <a16:creationId xmlns:a16="http://schemas.microsoft.com/office/drawing/2014/main" id="{2993360D-CD0E-A942-9BC8-6B22AEF41B7B}"/>
              </a:ext>
            </a:extLst>
          </p:cNvPr>
          <p:cNvPicPr>
            <a:picLocks noChangeAspect="1"/>
          </p:cNvPicPr>
          <p:nvPr/>
        </p:nvPicPr>
        <p:blipFill>
          <a:blip r:embed="rId3"/>
          <a:stretch>
            <a:fillRect/>
          </a:stretch>
        </p:blipFill>
        <p:spPr>
          <a:xfrm>
            <a:off x="5964071" y="3389415"/>
            <a:ext cx="3742778" cy="3076564"/>
          </a:xfrm>
          <a:prstGeom prst="rect">
            <a:avLst/>
          </a:prstGeom>
        </p:spPr>
      </p:pic>
    </p:spTree>
    <p:extLst>
      <p:ext uri="{BB962C8B-B14F-4D97-AF65-F5344CB8AC3E}">
        <p14:creationId xmlns:p14="http://schemas.microsoft.com/office/powerpoint/2010/main" val="2076982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2F597A-C9DD-5543-920A-C2B990DD4D8A}"/>
              </a:ext>
            </a:extLst>
          </p:cNvPr>
          <p:cNvSpPr>
            <a:spLocks noGrp="1"/>
          </p:cNvSpPr>
          <p:nvPr>
            <p:ph type="body" sz="quarter" idx="11"/>
          </p:nvPr>
        </p:nvSpPr>
        <p:spPr>
          <a:xfrm>
            <a:off x="312869" y="855133"/>
            <a:ext cx="11415107" cy="922865"/>
          </a:xfrm>
        </p:spPr>
        <p:txBody>
          <a:bodyPr>
            <a:normAutofit fontScale="40000" lnSpcReduction="20000"/>
          </a:bodyPr>
          <a:lstStyle/>
          <a:p>
            <a:pPr marL="1143000" indent="-1143000">
              <a:buAutoNum type="arabicPeriod"/>
            </a:pPr>
            <a:r>
              <a:rPr lang="es-ES" sz="3600" b="1" dirty="0"/>
              <a:t>Introducción al análisis de datos </a:t>
            </a:r>
            <a:r>
              <a:rPr lang="es-ES" sz="3600" b="1" dirty="0" err="1"/>
              <a:t>ómicos</a:t>
            </a:r>
            <a:r>
              <a:rPr lang="es-ES" sz="3600" b="1" dirty="0"/>
              <a:t> de poblaciones. Diseños experimentales </a:t>
            </a:r>
            <a:endParaRPr lang="es-ES_tradnl" sz="3600" b="1" dirty="0"/>
          </a:p>
          <a:p>
            <a:pPr marL="1143000" indent="-1143000">
              <a:buAutoNum type="arabicPeriod"/>
            </a:pPr>
            <a:r>
              <a:rPr lang="es-ES_tradnl" sz="3600" b="1" dirty="0"/>
              <a:t>Metagenómica </a:t>
            </a:r>
            <a:r>
              <a:rPr lang="es-ES_tradnl" sz="3600" b="1" i="1" dirty="0"/>
              <a:t>(</a:t>
            </a:r>
            <a:r>
              <a:rPr lang="es-ES_tradnl" sz="3600" b="1" i="1" dirty="0" err="1"/>
              <a:t>whole</a:t>
            </a:r>
            <a:r>
              <a:rPr lang="es-ES_tradnl" sz="3600" b="1" i="1" dirty="0"/>
              <a:t> </a:t>
            </a:r>
            <a:r>
              <a:rPr lang="es-ES_tradnl" sz="3600" b="1" i="1" dirty="0" err="1"/>
              <a:t>genome</a:t>
            </a:r>
            <a:r>
              <a:rPr lang="es-ES_tradnl" sz="3600" b="1" i="1" dirty="0"/>
              <a:t> </a:t>
            </a:r>
            <a:r>
              <a:rPr lang="es-ES_tradnl" sz="3600" b="1" i="1" dirty="0" err="1"/>
              <a:t>sequencing</a:t>
            </a:r>
            <a:r>
              <a:rPr lang="es-ES_tradnl" sz="3600" b="1" dirty="0"/>
              <a:t>)</a:t>
            </a:r>
          </a:p>
          <a:p>
            <a:pPr marL="1143000" indent="-1143000">
              <a:buAutoNum type="arabicPeriod"/>
            </a:pPr>
            <a:r>
              <a:rPr lang="es-ES_tradnl" sz="3600" b="1" dirty="0"/>
              <a:t>Metataxonómica</a:t>
            </a:r>
            <a:r>
              <a:rPr lang="es-ES" sz="3600" dirty="0"/>
              <a:t>  </a:t>
            </a:r>
          </a:p>
          <a:p>
            <a:pPr marL="1143000" indent="-1143000">
              <a:buAutoNum type="arabicPeriod"/>
            </a:pPr>
            <a:r>
              <a:rPr lang="es-ES" sz="3600" b="1" dirty="0"/>
              <a:t>Análisis e interpretación biológica de resultados, principales herramientas de análisis </a:t>
            </a:r>
            <a:r>
              <a:rPr lang="es-ES" sz="3600" b="1" dirty="0" err="1"/>
              <a:t>bioestadístico</a:t>
            </a:r>
            <a:r>
              <a:rPr lang="es-ES" sz="3600" b="1" dirty="0"/>
              <a:t> </a:t>
            </a:r>
          </a:p>
          <a:p>
            <a:pPr marL="1143000" indent="-1143000">
              <a:buAutoNum type="arabicPeriod"/>
            </a:pPr>
            <a:r>
              <a:rPr lang="es-ES" sz="3600" b="1" dirty="0"/>
              <a:t>Otras herramientas e interfaces web para llevar a cabo análisis en estudios </a:t>
            </a:r>
            <a:r>
              <a:rPr lang="es-ES" sz="3600" b="1" dirty="0" err="1"/>
              <a:t>ómicos</a:t>
            </a:r>
            <a:r>
              <a:rPr lang="es-ES" sz="3600" b="1" dirty="0"/>
              <a:t> de poblaciones </a:t>
            </a:r>
          </a:p>
          <a:p>
            <a:pPr marL="742950" indent="-742950">
              <a:buAutoNum type="arabicPeriod" startAt="4"/>
            </a:pPr>
            <a:endParaRPr lang="es-ES" sz="3600" b="1" dirty="0"/>
          </a:p>
          <a:p>
            <a:pPr marL="1143000" indent="-1143000">
              <a:buAutoNum type="arabicPeriod"/>
            </a:pPr>
            <a:endParaRPr lang="es-ES_tradnl" sz="3600" b="1" dirty="0"/>
          </a:p>
          <a:p>
            <a:pPr marL="1143000" indent="-1143000">
              <a:buAutoNum type="arabicPeriod"/>
            </a:pPr>
            <a:endParaRPr lang="es-ES" dirty="0"/>
          </a:p>
        </p:txBody>
      </p:sp>
      <p:sp>
        <p:nvSpPr>
          <p:cNvPr id="4" name="Marcador de texto 3">
            <a:extLst>
              <a:ext uri="{FF2B5EF4-FFF2-40B4-BE49-F238E27FC236}">
                <a16:creationId xmlns:a16="http://schemas.microsoft.com/office/drawing/2014/main" id="{97CCC9AE-EC67-914C-A901-89E9EF2896B8}"/>
              </a:ext>
            </a:extLst>
          </p:cNvPr>
          <p:cNvSpPr>
            <a:spLocks noGrp="1"/>
          </p:cNvSpPr>
          <p:nvPr>
            <p:ph type="body" sz="quarter" idx="12"/>
          </p:nvPr>
        </p:nvSpPr>
        <p:spPr/>
        <p:txBody>
          <a:bodyPr/>
          <a:lstStyle/>
          <a:p>
            <a:r>
              <a:rPr lang="es-ES" dirty="0"/>
              <a:t>Curso 2024-25</a:t>
            </a:r>
          </a:p>
        </p:txBody>
      </p:sp>
    </p:spTree>
    <p:extLst>
      <p:ext uri="{BB962C8B-B14F-4D97-AF65-F5344CB8AC3E}">
        <p14:creationId xmlns:p14="http://schemas.microsoft.com/office/powerpoint/2010/main" val="1870809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bg2"/>
                </a:solidFill>
              </a:rPr>
              <a:t> </a:t>
            </a:r>
          </a:p>
        </p:txBody>
      </p:sp>
      <p:sp>
        <p:nvSpPr>
          <p:cNvPr id="2" name="Rectángulo 1">
            <a:extLst>
              <a:ext uri="{FF2B5EF4-FFF2-40B4-BE49-F238E27FC236}">
                <a16:creationId xmlns:a16="http://schemas.microsoft.com/office/drawing/2014/main" id="{05E7F616-19B8-EF4F-9DB6-CD93828CB975}"/>
              </a:ext>
            </a:extLst>
          </p:cNvPr>
          <p:cNvSpPr/>
          <p:nvPr/>
        </p:nvSpPr>
        <p:spPr>
          <a:xfrm>
            <a:off x="636690" y="1843212"/>
            <a:ext cx="10169854" cy="2308324"/>
          </a:xfrm>
          <a:prstGeom prst="rect">
            <a:avLst/>
          </a:prstGeom>
        </p:spPr>
        <p:txBody>
          <a:bodyPr wrap="square">
            <a:spAutoFit/>
          </a:bodyPr>
          <a:lstStyle/>
          <a:p>
            <a:pPr lvl="0"/>
            <a:r>
              <a:rPr lang="es-ES" b="1" dirty="0">
                <a:solidFill>
                  <a:schemeClr val="bg2"/>
                </a:solidFill>
              </a:rPr>
              <a:t>2. Importar el archivo con las secuencias.</a:t>
            </a:r>
          </a:p>
          <a:p>
            <a:pPr lvl="0"/>
            <a:endParaRPr lang="es-ES" b="1" dirty="0">
              <a:solidFill>
                <a:schemeClr val="bg2"/>
              </a:solidFill>
            </a:endParaRPr>
          </a:p>
          <a:p>
            <a:pPr lvl="0"/>
            <a:r>
              <a:rPr lang="es-ES" dirty="0"/>
              <a:t>Si se trata de lecturas </a:t>
            </a:r>
            <a:r>
              <a:rPr lang="es-ES" dirty="0" err="1"/>
              <a:t>paired-end</a:t>
            </a:r>
            <a:endParaRPr lang="es-ES" dirty="0"/>
          </a:p>
          <a:p>
            <a:r>
              <a:rPr lang="es-ES" b="1" dirty="0">
                <a:latin typeface="Courier" pitchFamily="2" charset="0"/>
              </a:rPr>
              <a:t> </a:t>
            </a:r>
            <a:endParaRPr lang="es-ES" dirty="0">
              <a:latin typeface="Courier" pitchFamily="2" charset="0"/>
            </a:endParaRPr>
          </a:p>
          <a:p>
            <a:r>
              <a:rPr lang="en-US" dirty="0" err="1">
                <a:latin typeface="Courier" pitchFamily="2" charset="0"/>
              </a:rPr>
              <a:t>qiime</a:t>
            </a:r>
            <a:r>
              <a:rPr lang="en-US" dirty="0">
                <a:latin typeface="Courier" pitchFamily="2" charset="0"/>
              </a:rPr>
              <a:t> tools import \</a:t>
            </a:r>
            <a:endParaRPr lang="es-ES" dirty="0">
              <a:latin typeface="Courier" pitchFamily="2" charset="0"/>
            </a:endParaRPr>
          </a:p>
          <a:p>
            <a:r>
              <a:rPr lang="en-US" dirty="0">
                <a:latin typeface="Courier" pitchFamily="2" charset="0"/>
              </a:rPr>
              <a:t>  --type </a:t>
            </a:r>
            <a:r>
              <a:rPr lang="en-US" dirty="0" err="1">
                <a:latin typeface="Courier" pitchFamily="2" charset="0"/>
              </a:rPr>
              <a:t>EMPPairedEndSequences</a:t>
            </a:r>
            <a:r>
              <a:rPr lang="en-US" dirty="0">
                <a:latin typeface="Courier" pitchFamily="2" charset="0"/>
              </a:rPr>
              <a:t> \</a:t>
            </a:r>
            <a:endParaRPr lang="es-ES" dirty="0">
              <a:latin typeface="Courier" pitchFamily="2" charset="0"/>
            </a:endParaRPr>
          </a:p>
          <a:p>
            <a:r>
              <a:rPr lang="en-US" dirty="0">
                <a:latin typeface="Courier" pitchFamily="2" charset="0"/>
              </a:rPr>
              <a:t>  --input-path emp-paired-end-sequences \</a:t>
            </a:r>
            <a:endParaRPr lang="es-ES" dirty="0">
              <a:latin typeface="Courier" pitchFamily="2" charset="0"/>
            </a:endParaRPr>
          </a:p>
          <a:p>
            <a:r>
              <a:rPr lang="en-US" dirty="0">
                <a:latin typeface="Courier" pitchFamily="2" charset="0"/>
              </a:rPr>
              <a:t>  --output-path emp-paired-end-</a:t>
            </a:r>
            <a:r>
              <a:rPr lang="en-US" dirty="0" err="1">
                <a:latin typeface="Courier" pitchFamily="2" charset="0"/>
              </a:rPr>
              <a:t>sequences.qza</a:t>
            </a:r>
            <a:endParaRPr lang="es-ES" dirty="0">
              <a:latin typeface="Courier" pitchFamily="2" charset="0"/>
            </a:endParaRPr>
          </a:p>
        </p:txBody>
      </p:sp>
      <p:sp>
        <p:nvSpPr>
          <p:cNvPr id="5" name="Marcador de texto 4">
            <a:extLst>
              <a:ext uri="{FF2B5EF4-FFF2-40B4-BE49-F238E27FC236}">
                <a16:creationId xmlns:a16="http://schemas.microsoft.com/office/drawing/2014/main" id="{31FE87E1-75C8-084B-BCD7-FFAD2E1A798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044859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bg2"/>
                </a:solidFill>
              </a:rPr>
              <a:t> </a:t>
            </a:r>
          </a:p>
        </p:txBody>
      </p:sp>
      <p:sp>
        <p:nvSpPr>
          <p:cNvPr id="2" name="Rectángulo 1">
            <a:extLst>
              <a:ext uri="{FF2B5EF4-FFF2-40B4-BE49-F238E27FC236}">
                <a16:creationId xmlns:a16="http://schemas.microsoft.com/office/drawing/2014/main" id="{05E7F616-19B8-EF4F-9DB6-CD93828CB975}"/>
              </a:ext>
            </a:extLst>
          </p:cNvPr>
          <p:cNvSpPr/>
          <p:nvPr/>
        </p:nvSpPr>
        <p:spPr>
          <a:xfrm>
            <a:off x="412750" y="1257339"/>
            <a:ext cx="11366499" cy="5248103"/>
          </a:xfrm>
          <a:prstGeom prst="rect">
            <a:avLst/>
          </a:prstGeom>
        </p:spPr>
        <p:txBody>
          <a:bodyPr wrap="square">
            <a:spAutoFit/>
          </a:bodyPr>
          <a:lstStyle/>
          <a:p>
            <a:pPr algn="just">
              <a:lnSpc>
                <a:spcPct val="115000"/>
              </a:lnSpc>
              <a:spcAft>
                <a:spcPts val="1000"/>
              </a:spcAft>
            </a:pPr>
            <a:endParaRPr lang="es-ES" dirty="0">
              <a:solidFill>
                <a:schemeClr val="bg2"/>
              </a:solidFill>
              <a:latin typeface="Arial" panose="020B0604020202020204" pitchFamily="34" charset="0"/>
              <a:ea typeface="Times New Roman" panose="02020603050405020304" pitchFamily="18" charset="0"/>
              <a:cs typeface="Times New Roman" panose="02020603050405020304" pitchFamily="18" charset="0"/>
            </a:endParaRPr>
          </a:p>
          <a:p>
            <a:pPr lvl="0"/>
            <a:r>
              <a:rPr lang="es-ES" b="1" dirty="0">
                <a:solidFill>
                  <a:schemeClr val="bg2"/>
                </a:solidFill>
              </a:rPr>
              <a:t>2. Importar el archivo con las secuencias.</a:t>
            </a:r>
            <a:endParaRPr lang="es-ES" dirty="0">
              <a:solidFill>
                <a:schemeClr val="bg2"/>
              </a:solidFill>
            </a:endParaRPr>
          </a:p>
          <a:p>
            <a:pPr lvl="1"/>
            <a:r>
              <a:rPr lang="es-ES" b="1" dirty="0"/>
              <a:t> - </a:t>
            </a:r>
            <a:r>
              <a:rPr lang="es-ES" dirty="0"/>
              <a:t>Si se trata de lecturas multiplexadas .</a:t>
            </a:r>
            <a:r>
              <a:rPr lang="es-ES" dirty="0" err="1"/>
              <a:t>fastq</a:t>
            </a:r>
            <a:r>
              <a:rPr lang="es-ES" dirty="0"/>
              <a:t> que ya están multiplexadas, es decir con los </a:t>
            </a:r>
            <a:r>
              <a:rPr lang="es-ES" dirty="0" err="1"/>
              <a:t>barcodes</a:t>
            </a:r>
            <a:r>
              <a:rPr lang="es-ES" dirty="0"/>
              <a:t> en las secuencias, se necesitará disponer de dos archivos en el caso de que las lecturas sean single-</a:t>
            </a:r>
            <a:r>
              <a:rPr lang="es-ES" dirty="0" err="1"/>
              <a:t>end</a:t>
            </a:r>
            <a:r>
              <a:rPr lang="es-ES" dirty="0"/>
              <a:t> o de tres archivos si son </a:t>
            </a:r>
            <a:r>
              <a:rPr lang="es-ES" dirty="0" err="1"/>
              <a:t>paired-end</a:t>
            </a:r>
            <a:r>
              <a:rPr lang="es-ES" dirty="0"/>
              <a:t>. Si las lecturas son single-</a:t>
            </a:r>
            <a:r>
              <a:rPr lang="es-ES" dirty="0" err="1"/>
              <a:t>end</a:t>
            </a:r>
            <a:r>
              <a:rPr lang="es-ES" dirty="0"/>
              <a:t> necesitamos un archivo con las lecturas y otro con los metadatos en el que exista una columna especifica que nos diga para cada una de las muestras cuál es el </a:t>
            </a:r>
            <a:r>
              <a:rPr lang="es-ES" i="1" dirty="0" err="1"/>
              <a:t>barcode</a:t>
            </a:r>
            <a:r>
              <a:rPr lang="es-ES" dirty="0"/>
              <a:t> presente en la misma, ya que a partir de esto podremos hacer el </a:t>
            </a:r>
            <a:r>
              <a:rPr lang="es-ES" dirty="0" err="1"/>
              <a:t>demultiplexado</a:t>
            </a:r>
            <a:r>
              <a:rPr lang="es-ES" dirty="0"/>
              <a:t>. En caso de lecturas single-</a:t>
            </a:r>
            <a:r>
              <a:rPr lang="es-ES" dirty="0" err="1"/>
              <a:t>end</a:t>
            </a:r>
            <a:r>
              <a:rPr lang="es-ES" dirty="0"/>
              <a:t> tendremos que especificar --</a:t>
            </a:r>
            <a:r>
              <a:rPr lang="es-ES" dirty="0" err="1"/>
              <a:t>type</a:t>
            </a:r>
            <a:r>
              <a:rPr lang="es-ES" dirty="0"/>
              <a:t> </a:t>
            </a:r>
            <a:r>
              <a:rPr lang="es-ES" dirty="0" err="1"/>
              <a:t>MultiplexedSingleEndBarcodeInSequence</a:t>
            </a:r>
            <a:r>
              <a:rPr lang="es-ES" dirty="0"/>
              <a:t> y en caso de lecturas </a:t>
            </a:r>
            <a:r>
              <a:rPr lang="es-ES" dirty="0" err="1"/>
              <a:t>paired-end</a:t>
            </a:r>
            <a:r>
              <a:rPr lang="es-ES" dirty="0"/>
              <a:t> </a:t>
            </a:r>
            <a:r>
              <a:rPr lang="es-ES" dirty="0" err="1"/>
              <a:t>MultiplexedPairedEndBarcodeInSequence</a:t>
            </a:r>
            <a:r>
              <a:rPr lang="es-ES" dirty="0"/>
              <a:t>.</a:t>
            </a:r>
          </a:p>
          <a:p>
            <a:pPr lvl="1"/>
            <a:endParaRPr lang="es-ES" dirty="0"/>
          </a:p>
          <a:p>
            <a:pPr lvl="1"/>
            <a:r>
              <a:rPr lang="es-ES" b="1" dirty="0"/>
              <a:t>PAIRED END:</a:t>
            </a:r>
          </a:p>
          <a:p>
            <a:pPr lvl="1"/>
            <a:endParaRPr lang="es-ES" dirty="0">
              <a:latin typeface="Courier" pitchFamily="2" charset="0"/>
            </a:endParaRPr>
          </a:p>
          <a:p>
            <a:r>
              <a:rPr lang="en-US" dirty="0" err="1">
                <a:latin typeface="Courier" pitchFamily="2" charset="0"/>
              </a:rPr>
              <a:t>qiime</a:t>
            </a:r>
            <a:r>
              <a:rPr lang="en-US" dirty="0">
                <a:latin typeface="Courier" pitchFamily="2" charset="0"/>
              </a:rPr>
              <a:t> tools import \</a:t>
            </a:r>
            <a:endParaRPr lang="es-ES" dirty="0">
              <a:latin typeface="Courier" pitchFamily="2" charset="0"/>
            </a:endParaRPr>
          </a:p>
          <a:p>
            <a:r>
              <a:rPr lang="en-US" dirty="0">
                <a:latin typeface="Courier" pitchFamily="2" charset="0"/>
              </a:rPr>
              <a:t>  --type </a:t>
            </a:r>
            <a:r>
              <a:rPr lang="en-US" dirty="0" err="1">
                <a:latin typeface="Courier" pitchFamily="2" charset="0"/>
              </a:rPr>
              <a:t>MultiplexedPairedEndBarcodeInSequence</a:t>
            </a:r>
            <a:r>
              <a:rPr lang="en-US" dirty="0">
                <a:latin typeface="Courier" pitchFamily="2" charset="0"/>
              </a:rPr>
              <a:t> \</a:t>
            </a:r>
            <a:endParaRPr lang="es-ES" dirty="0">
              <a:latin typeface="Courier" pitchFamily="2" charset="0"/>
            </a:endParaRPr>
          </a:p>
          <a:p>
            <a:r>
              <a:rPr lang="en-US" dirty="0">
                <a:latin typeface="Courier" pitchFamily="2" charset="0"/>
              </a:rPr>
              <a:t>  --input-path </a:t>
            </a:r>
            <a:r>
              <a:rPr lang="en-US" dirty="0" err="1">
                <a:latin typeface="Courier" pitchFamily="2" charset="0"/>
              </a:rPr>
              <a:t>muxed</a:t>
            </a:r>
            <a:r>
              <a:rPr lang="en-US" dirty="0">
                <a:latin typeface="Courier" pitchFamily="2" charset="0"/>
              </a:rPr>
              <a:t>-pe-barcode-in-seq \</a:t>
            </a:r>
            <a:endParaRPr lang="es-ES" dirty="0">
              <a:latin typeface="Courier" pitchFamily="2" charset="0"/>
            </a:endParaRPr>
          </a:p>
          <a:p>
            <a:r>
              <a:rPr lang="en-US" dirty="0">
                <a:latin typeface="Courier" pitchFamily="2" charset="0"/>
              </a:rPr>
              <a:t>  --output-path multiplexed-</a:t>
            </a:r>
            <a:r>
              <a:rPr lang="en-US" dirty="0" err="1">
                <a:latin typeface="Courier" pitchFamily="2" charset="0"/>
              </a:rPr>
              <a:t>seqs.qza</a:t>
            </a:r>
            <a:endParaRPr lang="es-ES" dirty="0">
              <a:latin typeface="Courier" pitchFamily="2" charset="0"/>
            </a:endParaRPr>
          </a:p>
          <a:p>
            <a:pPr lvl="1"/>
            <a:endParaRPr lang="es-ES" dirty="0"/>
          </a:p>
        </p:txBody>
      </p:sp>
      <p:sp>
        <p:nvSpPr>
          <p:cNvPr id="7" name="Marcador de texto 6">
            <a:extLst>
              <a:ext uri="{FF2B5EF4-FFF2-40B4-BE49-F238E27FC236}">
                <a16:creationId xmlns:a16="http://schemas.microsoft.com/office/drawing/2014/main" id="{3282CC3E-CB48-8343-A85B-F5C0A1FEE073}"/>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804142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bg2"/>
                </a:solidFill>
              </a:rPr>
              <a:t> </a:t>
            </a:r>
          </a:p>
        </p:txBody>
      </p:sp>
      <p:sp>
        <p:nvSpPr>
          <p:cNvPr id="2" name="Rectángulo 1">
            <a:extLst>
              <a:ext uri="{FF2B5EF4-FFF2-40B4-BE49-F238E27FC236}">
                <a16:creationId xmlns:a16="http://schemas.microsoft.com/office/drawing/2014/main" id="{05E7F616-19B8-EF4F-9DB6-CD93828CB975}"/>
              </a:ext>
            </a:extLst>
          </p:cNvPr>
          <p:cNvSpPr/>
          <p:nvPr/>
        </p:nvSpPr>
        <p:spPr>
          <a:xfrm>
            <a:off x="412750" y="1257339"/>
            <a:ext cx="11366499" cy="4971104"/>
          </a:xfrm>
          <a:prstGeom prst="rect">
            <a:avLst/>
          </a:prstGeom>
        </p:spPr>
        <p:txBody>
          <a:bodyPr wrap="square">
            <a:spAutoFit/>
          </a:bodyPr>
          <a:lstStyle/>
          <a:p>
            <a:pPr algn="just">
              <a:lnSpc>
                <a:spcPct val="115000"/>
              </a:lnSpc>
              <a:spcAft>
                <a:spcPts val="1000"/>
              </a:spcAft>
            </a:pPr>
            <a:endParaRPr lang="es-ES" dirty="0">
              <a:solidFill>
                <a:schemeClr val="bg2"/>
              </a:solidFill>
              <a:latin typeface="Arial" panose="020B0604020202020204" pitchFamily="34" charset="0"/>
              <a:ea typeface="Times New Roman" panose="02020603050405020304" pitchFamily="18" charset="0"/>
              <a:cs typeface="Times New Roman" panose="02020603050405020304" pitchFamily="18" charset="0"/>
            </a:endParaRPr>
          </a:p>
          <a:p>
            <a:pPr lvl="0"/>
            <a:r>
              <a:rPr lang="es-ES" b="1" dirty="0">
                <a:solidFill>
                  <a:schemeClr val="bg2"/>
                </a:solidFill>
              </a:rPr>
              <a:t>2. Importar el archivo con las secuencias.</a:t>
            </a:r>
            <a:endParaRPr lang="es-ES" dirty="0">
              <a:solidFill>
                <a:schemeClr val="bg2"/>
              </a:solidFill>
            </a:endParaRPr>
          </a:p>
          <a:p>
            <a:pPr lvl="1"/>
            <a:r>
              <a:rPr lang="es-ES" b="1" dirty="0"/>
              <a:t> - </a:t>
            </a:r>
            <a:r>
              <a:rPr lang="es-ES" dirty="0"/>
              <a:t>Si se trata de lecturas multiplexadas .</a:t>
            </a:r>
            <a:r>
              <a:rPr lang="es-ES" dirty="0" err="1"/>
              <a:t>fastq</a:t>
            </a:r>
            <a:r>
              <a:rPr lang="es-ES" dirty="0"/>
              <a:t> que ya están multiplexadas, es decir con los </a:t>
            </a:r>
            <a:r>
              <a:rPr lang="es-ES" dirty="0" err="1"/>
              <a:t>barcodes</a:t>
            </a:r>
            <a:r>
              <a:rPr lang="es-ES" dirty="0"/>
              <a:t> en las secuencias, se necesitará disponer de dos archivos en el caso de que las lecturas sean single-</a:t>
            </a:r>
            <a:r>
              <a:rPr lang="es-ES" dirty="0" err="1"/>
              <a:t>end</a:t>
            </a:r>
            <a:r>
              <a:rPr lang="es-ES" dirty="0"/>
              <a:t> o de tres archivos si son </a:t>
            </a:r>
            <a:r>
              <a:rPr lang="es-ES" dirty="0" err="1"/>
              <a:t>paired-end</a:t>
            </a:r>
            <a:r>
              <a:rPr lang="es-ES" dirty="0"/>
              <a:t>. Si las lecturas son single-</a:t>
            </a:r>
            <a:r>
              <a:rPr lang="es-ES" dirty="0" err="1"/>
              <a:t>end</a:t>
            </a:r>
            <a:r>
              <a:rPr lang="es-ES" dirty="0"/>
              <a:t> necesitamos un archivo con las lecturas y otro con los metadatos en el que exista una columna especifica que nos diga para cada una de las muestras cuál es el </a:t>
            </a:r>
            <a:r>
              <a:rPr lang="es-ES" i="1" dirty="0" err="1"/>
              <a:t>barcode</a:t>
            </a:r>
            <a:r>
              <a:rPr lang="es-ES" dirty="0"/>
              <a:t> presente en la misma, ya que a partir de esto podremos hacer el </a:t>
            </a:r>
            <a:r>
              <a:rPr lang="es-ES" dirty="0" err="1"/>
              <a:t>demultiplexado</a:t>
            </a:r>
            <a:r>
              <a:rPr lang="es-ES" dirty="0"/>
              <a:t>. En caso de lecturas single-</a:t>
            </a:r>
            <a:r>
              <a:rPr lang="es-ES" dirty="0" err="1"/>
              <a:t>end</a:t>
            </a:r>
            <a:r>
              <a:rPr lang="es-ES" dirty="0"/>
              <a:t> tendremos que especificar --</a:t>
            </a:r>
            <a:r>
              <a:rPr lang="es-ES" dirty="0" err="1"/>
              <a:t>type</a:t>
            </a:r>
            <a:r>
              <a:rPr lang="es-ES" dirty="0"/>
              <a:t> </a:t>
            </a:r>
            <a:r>
              <a:rPr lang="es-ES" dirty="0" err="1"/>
              <a:t>MultiplexedSingleEndBarcodeInSequence</a:t>
            </a:r>
            <a:r>
              <a:rPr lang="es-ES" dirty="0"/>
              <a:t> y en caso de lecturas </a:t>
            </a:r>
            <a:r>
              <a:rPr lang="es-ES" dirty="0" err="1"/>
              <a:t>paired-end</a:t>
            </a:r>
            <a:r>
              <a:rPr lang="es-ES" dirty="0"/>
              <a:t> </a:t>
            </a:r>
            <a:r>
              <a:rPr lang="es-ES" dirty="0" err="1"/>
              <a:t>MultiplexedPairedEndBarcodeInSequence</a:t>
            </a:r>
            <a:r>
              <a:rPr lang="es-ES" dirty="0"/>
              <a:t>.</a:t>
            </a:r>
          </a:p>
          <a:p>
            <a:pPr lvl="1"/>
            <a:endParaRPr lang="es-ES" dirty="0">
              <a:latin typeface="Courier" pitchFamily="2" charset="0"/>
            </a:endParaRPr>
          </a:p>
          <a:p>
            <a:r>
              <a:rPr lang="en-US" b="1" dirty="0">
                <a:latin typeface="Courier" pitchFamily="2" charset="0"/>
              </a:rPr>
              <a:t>SINGLE END</a:t>
            </a:r>
          </a:p>
          <a:p>
            <a:r>
              <a:rPr lang="en-US" dirty="0" err="1">
                <a:latin typeface="Courier" pitchFamily="2" charset="0"/>
              </a:rPr>
              <a:t>qiime</a:t>
            </a:r>
            <a:r>
              <a:rPr lang="en-US" dirty="0">
                <a:latin typeface="Courier" pitchFamily="2" charset="0"/>
              </a:rPr>
              <a:t> tools import \</a:t>
            </a:r>
            <a:endParaRPr lang="es-ES" dirty="0">
              <a:latin typeface="Courier" pitchFamily="2" charset="0"/>
            </a:endParaRPr>
          </a:p>
          <a:p>
            <a:r>
              <a:rPr lang="en-US" dirty="0">
                <a:latin typeface="Courier" pitchFamily="2" charset="0"/>
              </a:rPr>
              <a:t>  --type </a:t>
            </a:r>
            <a:r>
              <a:rPr lang="en-US" dirty="0" err="1">
                <a:latin typeface="Courier" pitchFamily="2" charset="0"/>
              </a:rPr>
              <a:t>MultiplexedSingleEndBarcodeInSequence</a:t>
            </a:r>
            <a:r>
              <a:rPr lang="en-US" dirty="0">
                <a:latin typeface="Courier" pitchFamily="2" charset="0"/>
              </a:rPr>
              <a:t> \</a:t>
            </a:r>
            <a:endParaRPr lang="es-ES" dirty="0">
              <a:latin typeface="Courier" pitchFamily="2" charset="0"/>
            </a:endParaRPr>
          </a:p>
          <a:p>
            <a:r>
              <a:rPr lang="en-US" dirty="0">
                <a:latin typeface="Courier" pitchFamily="2" charset="0"/>
              </a:rPr>
              <a:t>  --input-path </a:t>
            </a:r>
            <a:r>
              <a:rPr lang="en-US" dirty="0" err="1">
                <a:latin typeface="Courier" pitchFamily="2" charset="0"/>
              </a:rPr>
              <a:t>muxed</a:t>
            </a:r>
            <a:r>
              <a:rPr lang="en-US" dirty="0">
                <a:latin typeface="Courier" pitchFamily="2" charset="0"/>
              </a:rPr>
              <a:t>-se-barcode-in-seq/</a:t>
            </a:r>
            <a:r>
              <a:rPr lang="en-US" dirty="0" err="1">
                <a:latin typeface="Courier" pitchFamily="2" charset="0"/>
              </a:rPr>
              <a:t>sequences.fastq.gz</a:t>
            </a:r>
            <a:r>
              <a:rPr lang="en-US" dirty="0">
                <a:latin typeface="Courier" pitchFamily="2" charset="0"/>
              </a:rPr>
              <a:t> \</a:t>
            </a:r>
            <a:endParaRPr lang="es-ES" dirty="0">
              <a:latin typeface="Courier" pitchFamily="2" charset="0"/>
            </a:endParaRPr>
          </a:p>
          <a:p>
            <a:r>
              <a:rPr lang="en-US" dirty="0">
                <a:latin typeface="Courier" pitchFamily="2" charset="0"/>
              </a:rPr>
              <a:t>  --output-path multiplexed-</a:t>
            </a:r>
            <a:r>
              <a:rPr lang="en-US" dirty="0" err="1">
                <a:latin typeface="Courier" pitchFamily="2" charset="0"/>
              </a:rPr>
              <a:t>seqs.qza</a:t>
            </a:r>
            <a:endParaRPr lang="es-ES" dirty="0">
              <a:latin typeface="Courier" pitchFamily="2" charset="0"/>
            </a:endParaRPr>
          </a:p>
          <a:p>
            <a:pPr lvl="1"/>
            <a:endParaRPr lang="es-ES" dirty="0"/>
          </a:p>
        </p:txBody>
      </p:sp>
      <p:sp>
        <p:nvSpPr>
          <p:cNvPr id="7" name="Marcador de texto 6">
            <a:extLst>
              <a:ext uri="{FF2B5EF4-FFF2-40B4-BE49-F238E27FC236}">
                <a16:creationId xmlns:a16="http://schemas.microsoft.com/office/drawing/2014/main" id="{6F84531C-4D22-244B-B7C6-0F6BC549464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86233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bg2"/>
                </a:solidFill>
              </a:rPr>
              <a:t> </a:t>
            </a:r>
          </a:p>
        </p:txBody>
      </p:sp>
      <p:sp>
        <p:nvSpPr>
          <p:cNvPr id="2" name="Rectángulo 1">
            <a:extLst>
              <a:ext uri="{FF2B5EF4-FFF2-40B4-BE49-F238E27FC236}">
                <a16:creationId xmlns:a16="http://schemas.microsoft.com/office/drawing/2014/main" id="{05E7F616-19B8-EF4F-9DB6-CD93828CB975}"/>
              </a:ext>
            </a:extLst>
          </p:cNvPr>
          <p:cNvSpPr/>
          <p:nvPr/>
        </p:nvSpPr>
        <p:spPr>
          <a:xfrm>
            <a:off x="412750" y="1257339"/>
            <a:ext cx="11366499" cy="5525102"/>
          </a:xfrm>
          <a:prstGeom prst="rect">
            <a:avLst/>
          </a:prstGeom>
        </p:spPr>
        <p:txBody>
          <a:bodyPr wrap="square">
            <a:spAutoFit/>
          </a:bodyPr>
          <a:lstStyle/>
          <a:p>
            <a:pPr algn="just">
              <a:lnSpc>
                <a:spcPct val="115000"/>
              </a:lnSpc>
              <a:spcAft>
                <a:spcPts val="1000"/>
              </a:spcAft>
            </a:pPr>
            <a:endParaRPr lang="es-ES" dirty="0">
              <a:solidFill>
                <a:schemeClr val="bg2"/>
              </a:solidFill>
              <a:latin typeface="Arial" panose="020B0604020202020204" pitchFamily="34" charset="0"/>
              <a:ea typeface="Times New Roman" panose="02020603050405020304" pitchFamily="18" charset="0"/>
              <a:cs typeface="Times New Roman" panose="02020603050405020304" pitchFamily="18" charset="0"/>
            </a:endParaRPr>
          </a:p>
          <a:p>
            <a:pPr lvl="0"/>
            <a:r>
              <a:rPr lang="es-ES" b="1" dirty="0">
                <a:solidFill>
                  <a:schemeClr val="bg2"/>
                </a:solidFill>
              </a:rPr>
              <a:t>2. Importar el archivo con las secuencias.</a:t>
            </a:r>
            <a:endParaRPr lang="es-ES" dirty="0">
              <a:solidFill>
                <a:schemeClr val="bg2"/>
              </a:solidFill>
            </a:endParaRPr>
          </a:p>
          <a:p>
            <a:pPr lvl="1"/>
            <a:endParaRPr lang="es-ES" dirty="0"/>
          </a:p>
          <a:p>
            <a:r>
              <a:rPr lang="es-ES" dirty="0"/>
              <a:t>Otro formato que puede ser importado en QIIME 2 es el llamado </a:t>
            </a:r>
            <a:r>
              <a:rPr lang="es-ES" dirty="0" err="1"/>
              <a:t>Casava</a:t>
            </a:r>
            <a:r>
              <a:rPr lang="es-ES" dirty="0"/>
              <a:t> 1.8 con .</a:t>
            </a:r>
            <a:r>
              <a:rPr lang="es-ES" dirty="0" err="1"/>
              <a:t>fastq</a:t>
            </a:r>
            <a:r>
              <a:rPr lang="es-ES" dirty="0"/>
              <a:t> </a:t>
            </a:r>
            <a:r>
              <a:rPr lang="es-ES" dirty="0" err="1"/>
              <a:t>demultiplexadas</a:t>
            </a:r>
            <a:r>
              <a:rPr lang="es-ES" dirty="0"/>
              <a:t>, en el que hay presente un archivo .</a:t>
            </a:r>
            <a:r>
              <a:rPr lang="es-ES" dirty="0" err="1"/>
              <a:t>fastq</a:t>
            </a:r>
            <a:r>
              <a:rPr lang="es-ES" dirty="0"/>
              <a:t> para cada una de las muestras. En este caso el nombre de cada archivo incluye el identificador de cada muestra en campos separados por barras bajas. Como ejemplo, el nombre de una muestra sería L2S357_15_L001_R1_001.fastq.gz donde el primer campo es el identificador de la muestra, el segundo el </a:t>
            </a:r>
            <a:r>
              <a:rPr lang="es-ES" i="1" dirty="0" err="1"/>
              <a:t>barcode</a:t>
            </a:r>
            <a:r>
              <a:rPr lang="es-ES" dirty="0"/>
              <a:t> que la identifica, el tercero es el número de carril (</a:t>
            </a:r>
            <a:r>
              <a:rPr lang="es-ES" i="1" dirty="0" err="1"/>
              <a:t>lane</a:t>
            </a:r>
            <a:r>
              <a:rPr lang="es-ES" dirty="0"/>
              <a:t>), donde se ha secuenciado dentro de la matriz, o </a:t>
            </a:r>
            <a:r>
              <a:rPr lang="es-ES" i="1" dirty="0" err="1"/>
              <a:t>flow</a:t>
            </a:r>
            <a:r>
              <a:rPr lang="es-ES" i="1" dirty="0"/>
              <a:t> </a:t>
            </a:r>
            <a:r>
              <a:rPr lang="es-ES" i="1" dirty="0" err="1"/>
              <a:t>cell</a:t>
            </a:r>
            <a:r>
              <a:rPr lang="es-ES" dirty="0"/>
              <a:t>, donde se ha secuenciado; el cuarto es la dirección de la lectura (R1 si es una lectura single-</a:t>
            </a:r>
            <a:r>
              <a:rPr lang="es-ES" dirty="0" err="1"/>
              <a:t>end</a:t>
            </a:r>
            <a:r>
              <a:rPr lang="es-ES" dirty="0"/>
              <a:t> o por un extremo y R2 si hubiera lecturas </a:t>
            </a:r>
            <a:r>
              <a:rPr lang="es-ES" dirty="0" err="1"/>
              <a:t>paired-end</a:t>
            </a:r>
            <a:r>
              <a:rPr lang="es-ES" dirty="0"/>
              <a:t>) y el último número es el número del set. En este caso indicaríamos como --</a:t>
            </a:r>
            <a:r>
              <a:rPr lang="es-ES" dirty="0" err="1"/>
              <a:t>type</a:t>
            </a:r>
            <a:r>
              <a:rPr lang="es-ES" dirty="0"/>
              <a:t> '</a:t>
            </a:r>
            <a:r>
              <a:rPr lang="es-ES" dirty="0" err="1"/>
              <a:t>SampleData</a:t>
            </a:r>
            <a:r>
              <a:rPr lang="es-ES" dirty="0"/>
              <a:t>[</a:t>
            </a:r>
            <a:r>
              <a:rPr lang="es-ES" dirty="0" err="1"/>
              <a:t>SequencesWithQuality</a:t>
            </a:r>
            <a:r>
              <a:rPr lang="es-ES" dirty="0"/>
              <a:t>]' y --</a:t>
            </a:r>
            <a:r>
              <a:rPr lang="es-ES" dirty="0" err="1"/>
              <a:t>type</a:t>
            </a:r>
            <a:r>
              <a:rPr lang="es-ES" dirty="0"/>
              <a:t> '</a:t>
            </a:r>
            <a:r>
              <a:rPr lang="es-ES" dirty="0" err="1"/>
              <a:t>SampleData</a:t>
            </a:r>
            <a:r>
              <a:rPr lang="es-ES" dirty="0"/>
              <a:t>[</a:t>
            </a:r>
            <a:r>
              <a:rPr lang="es-ES" dirty="0" err="1"/>
              <a:t>PairedEndSequencesWithQuality</a:t>
            </a:r>
            <a:r>
              <a:rPr lang="es-ES" dirty="0"/>
              <a:t>]' </a:t>
            </a:r>
            <a:r>
              <a:rPr lang="es-ES" dirty="0" err="1"/>
              <a:t>respectivame</a:t>
            </a:r>
            <a:r>
              <a:rPr lang="es-ES" dirty="0"/>
              <a:t> </a:t>
            </a:r>
          </a:p>
          <a:p>
            <a:endParaRPr lang="es-ES" dirty="0">
              <a:latin typeface="Courier" pitchFamily="2" charset="0"/>
            </a:endParaRPr>
          </a:p>
          <a:p>
            <a:r>
              <a:rPr lang="en-US" dirty="0" err="1">
                <a:latin typeface="Courier" pitchFamily="2" charset="0"/>
              </a:rPr>
              <a:t>qiime</a:t>
            </a:r>
            <a:r>
              <a:rPr lang="en-US" dirty="0">
                <a:latin typeface="Courier" pitchFamily="2" charset="0"/>
              </a:rPr>
              <a:t> tools import \</a:t>
            </a:r>
            <a:endParaRPr lang="es-ES" dirty="0">
              <a:latin typeface="Courier" pitchFamily="2" charset="0"/>
            </a:endParaRPr>
          </a:p>
          <a:p>
            <a:r>
              <a:rPr lang="en-US" dirty="0">
                <a:latin typeface="Courier" pitchFamily="2" charset="0"/>
              </a:rPr>
              <a:t>  --type '</a:t>
            </a:r>
            <a:r>
              <a:rPr lang="en-US" dirty="0" err="1">
                <a:latin typeface="Courier" pitchFamily="2" charset="0"/>
              </a:rPr>
              <a:t>SampleData</a:t>
            </a:r>
            <a:r>
              <a:rPr lang="en-US" dirty="0">
                <a:latin typeface="Courier" pitchFamily="2" charset="0"/>
              </a:rPr>
              <a:t>[</a:t>
            </a:r>
            <a:r>
              <a:rPr lang="en-US" dirty="0" err="1">
                <a:latin typeface="Courier" pitchFamily="2" charset="0"/>
              </a:rPr>
              <a:t>SequencesWithQuality</a:t>
            </a:r>
            <a:r>
              <a:rPr lang="en-US" dirty="0">
                <a:latin typeface="Courier" pitchFamily="2" charset="0"/>
              </a:rPr>
              <a:t>]' \</a:t>
            </a:r>
            <a:endParaRPr lang="es-ES" dirty="0">
              <a:latin typeface="Courier" pitchFamily="2" charset="0"/>
            </a:endParaRPr>
          </a:p>
          <a:p>
            <a:r>
              <a:rPr lang="en-US" dirty="0">
                <a:latin typeface="Courier" pitchFamily="2" charset="0"/>
              </a:rPr>
              <a:t>  --input-path casava-18-single-end-demultiplexed \</a:t>
            </a:r>
            <a:endParaRPr lang="es-ES" dirty="0">
              <a:latin typeface="Courier" pitchFamily="2" charset="0"/>
            </a:endParaRPr>
          </a:p>
          <a:p>
            <a:r>
              <a:rPr lang="en-US" dirty="0">
                <a:latin typeface="Courier" pitchFamily="2" charset="0"/>
              </a:rPr>
              <a:t>  --input-format </a:t>
            </a:r>
            <a:r>
              <a:rPr lang="en-US" dirty="0" err="1">
                <a:latin typeface="Courier" pitchFamily="2" charset="0"/>
              </a:rPr>
              <a:t>CasavaOneEightSingleLanePerSampleDirFmt</a:t>
            </a:r>
            <a:r>
              <a:rPr lang="en-US" dirty="0">
                <a:latin typeface="Courier" pitchFamily="2" charset="0"/>
              </a:rPr>
              <a:t> \</a:t>
            </a:r>
            <a:endParaRPr lang="es-ES" dirty="0">
              <a:latin typeface="Courier" pitchFamily="2" charset="0"/>
            </a:endParaRPr>
          </a:p>
          <a:p>
            <a:r>
              <a:rPr lang="en-US" dirty="0">
                <a:latin typeface="Courier" pitchFamily="2" charset="0"/>
              </a:rPr>
              <a:t>  --output-path </a:t>
            </a:r>
            <a:r>
              <a:rPr lang="en-US" dirty="0" err="1">
                <a:latin typeface="Courier" pitchFamily="2" charset="0"/>
              </a:rPr>
              <a:t>qiime</a:t>
            </a:r>
            <a:r>
              <a:rPr lang="en-US" dirty="0">
                <a:latin typeface="Courier" pitchFamily="2" charset="0"/>
              </a:rPr>
              <a:t> tools import \</a:t>
            </a:r>
            <a:endParaRPr lang="es-ES" dirty="0">
              <a:latin typeface="Courier" pitchFamily="2" charset="0"/>
            </a:endParaRPr>
          </a:p>
          <a:p>
            <a:endParaRPr lang="es-ES" dirty="0"/>
          </a:p>
        </p:txBody>
      </p:sp>
      <p:sp>
        <p:nvSpPr>
          <p:cNvPr id="7" name="Marcador de texto 6">
            <a:extLst>
              <a:ext uri="{FF2B5EF4-FFF2-40B4-BE49-F238E27FC236}">
                <a16:creationId xmlns:a16="http://schemas.microsoft.com/office/drawing/2014/main" id="{FA5BBB38-4C39-0845-A3CD-F710DE610C6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239009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2" name="Rectángulo 1">
            <a:extLst>
              <a:ext uri="{FF2B5EF4-FFF2-40B4-BE49-F238E27FC236}">
                <a16:creationId xmlns:a16="http://schemas.microsoft.com/office/drawing/2014/main" id="{05E7F616-19B8-EF4F-9DB6-CD93828CB975}"/>
              </a:ext>
            </a:extLst>
          </p:cNvPr>
          <p:cNvSpPr/>
          <p:nvPr/>
        </p:nvSpPr>
        <p:spPr>
          <a:xfrm>
            <a:off x="412750" y="1026468"/>
            <a:ext cx="11366499" cy="5248103"/>
          </a:xfrm>
          <a:prstGeom prst="rect">
            <a:avLst/>
          </a:prstGeom>
        </p:spPr>
        <p:txBody>
          <a:bodyPr wrap="square">
            <a:spAutoFit/>
          </a:bodyPr>
          <a:lstStyle/>
          <a:p>
            <a:pPr algn="just">
              <a:lnSpc>
                <a:spcPct val="115000"/>
              </a:lnSpc>
              <a:spcAft>
                <a:spcPts val="1000"/>
              </a:spcAft>
            </a:pPr>
            <a:endParaRPr lang="es-ES" dirty="0">
              <a:latin typeface="Arial" panose="020B0604020202020204" pitchFamily="34" charset="0"/>
              <a:ea typeface="Times New Roman" panose="02020603050405020304" pitchFamily="18" charset="0"/>
              <a:cs typeface="Times New Roman" panose="02020603050405020304" pitchFamily="18" charset="0"/>
            </a:endParaRPr>
          </a:p>
          <a:p>
            <a:pPr lvl="0"/>
            <a:r>
              <a:rPr lang="es-ES" b="1" dirty="0">
                <a:solidFill>
                  <a:srgbClr val="E64F13"/>
                </a:solidFill>
              </a:rPr>
              <a:t>2. Importar el archivo con las secuencias.</a:t>
            </a:r>
            <a:endParaRPr lang="es-ES" dirty="0">
              <a:solidFill>
                <a:srgbClr val="E64F13"/>
              </a:solidFill>
            </a:endParaRPr>
          </a:p>
          <a:p>
            <a:pPr lvl="1"/>
            <a:r>
              <a:rPr lang="es-ES" b="1" dirty="0"/>
              <a:t> </a:t>
            </a:r>
            <a:r>
              <a:rPr lang="es-ES" dirty="0"/>
              <a:t> En caso de que las lecturas que queremos importar no se ajusten a ninguno de los tipos anteriores, es posible importar nuestros datos de manera manual creando un “archivo manifiesto”. En este archivo, que se crea usando un formato separado por tabuladores, se puede poner distintas especificaciones sobre las muestras y las lecturas. Su primera columna ha de ser el identificador de cada muestra (</a:t>
            </a:r>
            <a:r>
              <a:rPr lang="es-ES" dirty="0" err="1"/>
              <a:t>Sample</a:t>
            </a:r>
            <a:r>
              <a:rPr lang="es-ES" dirty="0"/>
              <a:t> ID) mientras que la segunda (y tercera, si son lecturas </a:t>
            </a:r>
            <a:r>
              <a:rPr lang="es-ES" dirty="0" err="1"/>
              <a:t>paired-end</a:t>
            </a:r>
            <a:r>
              <a:rPr lang="es-ES" dirty="0"/>
              <a:t>) columnas son las rutas a las lecturas.</a:t>
            </a:r>
          </a:p>
          <a:p>
            <a:pPr lvl="1"/>
            <a:endParaRPr lang="es-ES" dirty="0"/>
          </a:p>
          <a:p>
            <a:pPr lvl="1"/>
            <a:endParaRPr lang="es-ES" dirty="0"/>
          </a:p>
          <a:p>
            <a:pPr lvl="1"/>
            <a:r>
              <a:rPr lang="es-ES" dirty="0"/>
              <a:t>También es posible importar datos </a:t>
            </a:r>
            <a:r>
              <a:rPr lang="es-ES" dirty="0" err="1"/>
              <a:t>preprocesados</a:t>
            </a:r>
            <a:r>
              <a:rPr lang="es-ES" dirty="0"/>
              <a:t> a QIIME 2, como tablas de características (</a:t>
            </a:r>
            <a:r>
              <a:rPr lang="es-ES" dirty="0" err="1"/>
              <a:t>feature</a:t>
            </a:r>
            <a:r>
              <a:rPr lang="es-ES" dirty="0"/>
              <a:t> </a:t>
            </a:r>
            <a:r>
              <a:rPr lang="es-ES" dirty="0" err="1"/>
              <a:t>tables</a:t>
            </a:r>
            <a:r>
              <a:rPr lang="es-ES" dirty="0"/>
              <a:t>) en formato BIOM. Para ello el tipo semántico a usar es el siguiente: --</a:t>
            </a:r>
            <a:r>
              <a:rPr lang="es-ES" dirty="0" err="1"/>
              <a:t>type</a:t>
            </a:r>
            <a:r>
              <a:rPr lang="es-ES" dirty="0"/>
              <a:t> '</a:t>
            </a:r>
            <a:r>
              <a:rPr lang="es-ES" dirty="0" err="1"/>
              <a:t>FeatureTable</a:t>
            </a:r>
            <a:r>
              <a:rPr lang="es-ES" dirty="0"/>
              <a:t>[</a:t>
            </a:r>
            <a:r>
              <a:rPr lang="es-ES" dirty="0" err="1"/>
              <a:t>Frequency</a:t>
            </a:r>
            <a:r>
              <a:rPr lang="es-ES" dirty="0"/>
              <a:t>]' e --input-</a:t>
            </a:r>
            <a:r>
              <a:rPr lang="es-ES" dirty="0" err="1"/>
              <a:t>format</a:t>
            </a:r>
            <a:r>
              <a:rPr lang="es-ES" dirty="0"/>
              <a:t> BIOMV100Format.</a:t>
            </a:r>
          </a:p>
          <a:p>
            <a:pPr lvl="1"/>
            <a:endParaRPr lang="es-ES" dirty="0"/>
          </a:p>
          <a:p>
            <a:r>
              <a:rPr lang="en-US" dirty="0" err="1">
                <a:latin typeface="Courier" pitchFamily="2" charset="0"/>
              </a:rPr>
              <a:t>qiime</a:t>
            </a:r>
            <a:r>
              <a:rPr lang="en-US" dirty="0">
                <a:latin typeface="Courier" pitchFamily="2" charset="0"/>
              </a:rPr>
              <a:t> tools import \</a:t>
            </a:r>
            <a:endParaRPr lang="es-ES" dirty="0">
              <a:latin typeface="Courier" pitchFamily="2" charset="0"/>
            </a:endParaRPr>
          </a:p>
          <a:p>
            <a:r>
              <a:rPr lang="en-US" dirty="0">
                <a:latin typeface="Courier" pitchFamily="2" charset="0"/>
              </a:rPr>
              <a:t>  --input-path feature-table-v100.biom \</a:t>
            </a:r>
            <a:endParaRPr lang="es-ES" dirty="0">
              <a:latin typeface="Courier" pitchFamily="2" charset="0"/>
            </a:endParaRPr>
          </a:p>
          <a:p>
            <a:r>
              <a:rPr lang="en-US" dirty="0">
                <a:latin typeface="Courier" pitchFamily="2" charset="0"/>
              </a:rPr>
              <a:t>  --type '</a:t>
            </a:r>
            <a:r>
              <a:rPr lang="en-US" dirty="0" err="1">
                <a:latin typeface="Courier" pitchFamily="2" charset="0"/>
              </a:rPr>
              <a:t>FeatureTable</a:t>
            </a:r>
            <a:r>
              <a:rPr lang="en-US" dirty="0">
                <a:latin typeface="Courier" pitchFamily="2" charset="0"/>
              </a:rPr>
              <a:t>[Frequency]' \</a:t>
            </a:r>
            <a:endParaRPr lang="es-ES" dirty="0">
              <a:latin typeface="Courier" pitchFamily="2" charset="0"/>
            </a:endParaRPr>
          </a:p>
          <a:p>
            <a:r>
              <a:rPr lang="en-US" dirty="0">
                <a:latin typeface="Courier" pitchFamily="2" charset="0"/>
              </a:rPr>
              <a:t>  --input-format BIOMV100Format \</a:t>
            </a:r>
            <a:endParaRPr lang="es-ES" dirty="0">
              <a:latin typeface="Courier" pitchFamily="2" charset="0"/>
            </a:endParaRPr>
          </a:p>
          <a:p>
            <a:r>
              <a:rPr lang="en-US" dirty="0">
                <a:latin typeface="Courier" pitchFamily="2" charset="0"/>
              </a:rPr>
              <a:t> --output-path feature-table-1.qza</a:t>
            </a:r>
            <a:endParaRPr lang="es-ES" dirty="0">
              <a:latin typeface="Courier" pitchFamily="2" charset="0"/>
            </a:endParaRPr>
          </a:p>
        </p:txBody>
      </p:sp>
      <p:sp>
        <p:nvSpPr>
          <p:cNvPr id="7" name="Marcador de texto 6">
            <a:extLst>
              <a:ext uri="{FF2B5EF4-FFF2-40B4-BE49-F238E27FC236}">
                <a16:creationId xmlns:a16="http://schemas.microsoft.com/office/drawing/2014/main" id="{7591A7B3-868E-5F47-9162-2BA2513474B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897774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2" name="Rectángulo 1">
            <a:extLst>
              <a:ext uri="{FF2B5EF4-FFF2-40B4-BE49-F238E27FC236}">
                <a16:creationId xmlns:a16="http://schemas.microsoft.com/office/drawing/2014/main" id="{9772FDC0-8410-DB4B-9C8D-99C2EA9D730F}"/>
              </a:ext>
            </a:extLst>
          </p:cNvPr>
          <p:cNvSpPr/>
          <p:nvPr/>
        </p:nvSpPr>
        <p:spPr>
          <a:xfrm>
            <a:off x="581891" y="1997839"/>
            <a:ext cx="10072254" cy="2031325"/>
          </a:xfrm>
          <a:prstGeom prst="rect">
            <a:avLst/>
          </a:prstGeom>
        </p:spPr>
        <p:txBody>
          <a:bodyPr wrap="square">
            <a:spAutoFit/>
          </a:bodyPr>
          <a:lstStyle/>
          <a:p>
            <a:pPr algn="just">
              <a:spcAft>
                <a:spcPts val="0"/>
              </a:spcAft>
            </a:pPr>
            <a:r>
              <a:rPr lang="es-ES" dirty="0">
                <a:latin typeface="Arial" panose="020B0604020202020204" pitchFamily="34" charset="0"/>
                <a:ea typeface="Times New Roman" panose="02020603050405020304" pitchFamily="18" charset="0"/>
                <a:cs typeface="Arial" panose="020B0604020202020204" pitchFamily="34" charset="0"/>
              </a:rPr>
              <a:t>Vamos a realizar una práctica para familiarizarnos con el uso de QIIME 2.  Para ello utilizaremos los datos de un estudio cuyo objetivo es </a:t>
            </a:r>
            <a:r>
              <a:rPr lang="es-ES" b="1" dirty="0">
                <a:solidFill>
                  <a:schemeClr val="bg2"/>
                </a:solidFill>
                <a:latin typeface="Arial" panose="020B0604020202020204" pitchFamily="34" charset="0"/>
                <a:ea typeface="Times New Roman" panose="02020603050405020304" pitchFamily="18" charset="0"/>
                <a:cs typeface="Arial" panose="020B0604020202020204" pitchFamily="34" charset="0"/>
              </a:rPr>
              <a:t>determinar si el microbioma fecal contribuye al desarrollo de la enfermedad de Parkinson</a:t>
            </a:r>
            <a:r>
              <a:rPr lang="es-ES" dirty="0">
                <a:latin typeface="Arial" panose="020B0604020202020204" pitchFamily="34" charset="0"/>
                <a:ea typeface="Times New Roman" panose="02020603050405020304" pitchFamily="18" charset="0"/>
                <a:cs typeface="Arial" panose="020B0604020202020204" pitchFamily="34" charset="0"/>
              </a:rPr>
              <a:t>. En dicho estudio se seleccionaron ratones con predisposición para desarrollar Parkinson y ratones resistentes a los que se les realizó un trasplante fecal de donantes con la enfermedad de Parkinson y donantes sanos. Los datos del estudio, así como algunas de las funciones a utilizar están en </a:t>
            </a:r>
            <a:r>
              <a:rPr lang="es-ES" u="sng" dirty="0">
                <a:solidFill>
                  <a:srgbClr val="0563C1"/>
                </a:solidFill>
                <a:latin typeface="Arial" panose="020B0604020202020204" pitchFamily="34" charset="0"/>
                <a:ea typeface="Times New Roman" panose="02020603050405020304" pitchFamily="18" charset="0"/>
                <a:cs typeface="Arial" panose="020B0604020202020204" pitchFamily="34" charset="0"/>
                <a:hlinkClick r:id="rId2"/>
              </a:rPr>
              <a:t>https://docs.qiime2.org/2021.8/tutorials/pd-mice/</a:t>
            </a:r>
            <a:endParaRPr lang="es-ES" dirty="0">
              <a:latin typeface="Arial" panose="020B0604020202020204" pitchFamily="34" charset="0"/>
              <a:ea typeface="Times New Roman" panose="02020603050405020304" pitchFamily="18" charset="0"/>
              <a:cs typeface="Arial" panose="020B0604020202020204" pitchFamily="34" charset="0"/>
            </a:endParaRPr>
          </a:p>
        </p:txBody>
      </p:sp>
      <p:sp>
        <p:nvSpPr>
          <p:cNvPr id="7" name="Marcador de texto 6">
            <a:extLst>
              <a:ext uri="{FF2B5EF4-FFF2-40B4-BE49-F238E27FC236}">
                <a16:creationId xmlns:a16="http://schemas.microsoft.com/office/drawing/2014/main" id="{9076E63A-F098-FB44-95E3-FBAAB558E40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2492534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pic>
        <p:nvPicPr>
          <p:cNvPr id="7" name="Imagen 6" descr="Diagrama&#10;&#10;Descripción generada automáticamente">
            <a:extLst>
              <a:ext uri="{FF2B5EF4-FFF2-40B4-BE49-F238E27FC236}">
                <a16:creationId xmlns:a16="http://schemas.microsoft.com/office/drawing/2014/main" id="{673CD189-ED43-9F4B-B843-90A18250090C}"/>
              </a:ext>
            </a:extLst>
          </p:cNvPr>
          <p:cNvPicPr>
            <a:picLocks noChangeAspect="1"/>
          </p:cNvPicPr>
          <p:nvPr/>
        </p:nvPicPr>
        <p:blipFill>
          <a:blip r:embed="rId2"/>
          <a:stretch>
            <a:fillRect/>
          </a:stretch>
        </p:blipFill>
        <p:spPr>
          <a:xfrm>
            <a:off x="1952439" y="1550738"/>
            <a:ext cx="7083706" cy="3631985"/>
          </a:xfrm>
          <a:prstGeom prst="rect">
            <a:avLst/>
          </a:prstGeom>
        </p:spPr>
      </p:pic>
      <p:sp>
        <p:nvSpPr>
          <p:cNvPr id="8" name="CuadroTexto 7">
            <a:extLst>
              <a:ext uri="{FF2B5EF4-FFF2-40B4-BE49-F238E27FC236}">
                <a16:creationId xmlns:a16="http://schemas.microsoft.com/office/drawing/2014/main" id="{63E22992-B467-2144-BBFF-4622C303F552}"/>
              </a:ext>
            </a:extLst>
          </p:cNvPr>
          <p:cNvSpPr txBox="1"/>
          <p:nvPr/>
        </p:nvSpPr>
        <p:spPr>
          <a:xfrm>
            <a:off x="4245510" y="5383740"/>
            <a:ext cx="2300630" cy="369332"/>
          </a:xfrm>
          <a:prstGeom prst="rect">
            <a:avLst/>
          </a:prstGeom>
          <a:noFill/>
        </p:spPr>
        <p:txBody>
          <a:bodyPr wrap="none" rtlCol="0">
            <a:spAutoFit/>
          </a:bodyPr>
          <a:lstStyle/>
          <a:p>
            <a:r>
              <a:rPr lang="es-ES" dirty="0" err="1"/>
              <a:t>Sampson</a:t>
            </a:r>
            <a:r>
              <a:rPr lang="es-ES" dirty="0"/>
              <a:t> et al, 2016</a:t>
            </a:r>
          </a:p>
        </p:txBody>
      </p:sp>
      <p:sp>
        <p:nvSpPr>
          <p:cNvPr id="4" name="Marcador de texto 3">
            <a:extLst>
              <a:ext uri="{FF2B5EF4-FFF2-40B4-BE49-F238E27FC236}">
                <a16:creationId xmlns:a16="http://schemas.microsoft.com/office/drawing/2014/main" id="{0D7A1FC7-2C75-9C4C-9DD8-67350FB4843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0790039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2" name="Rectángulo 1">
            <a:extLst>
              <a:ext uri="{FF2B5EF4-FFF2-40B4-BE49-F238E27FC236}">
                <a16:creationId xmlns:a16="http://schemas.microsoft.com/office/drawing/2014/main" id="{9772FDC0-8410-DB4B-9C8D-99C2EA9D730F}"/>
              </a:ext>
            </a:extLst>
          </p:cNvPr>
          <p:cNvSpPr/>
          <p:nvPr/>
        </p:nvSpPr>
        <p:spPr>
          <a:xfrm>
            <a:off x="581891" y="1903620"/>
            <a:ext cx="4487820" cy="3970318"/>
          </a:xfrm>
          <a:prstGeom prst="rect">
            <a:avLst/>
          </a:prstGeom>
        </p:spPr>
        <p:txBody>
          <a:bodyPr wrap="square">
            <a:spAutoFit/>
          </a:bodyPr>
          <a:lstStyle/>
          <a:p>
            <a:pPr algn="just">
              <a:spcAft>
                <a:spcPts val="0"/>
              </a:spcAft>
            </a:pPr>
            <a:r>
              <a:rPr lang="es-ES" dirty="0">
                <a:latin typeface="Arial" panose="020B0604020202020204" pitchFamily="34" charset="0"/>
                <a:ea typeface="Times New Roman" panose="02020603050405020304" pitchFamily="18" charset="0"/>
                <a:cs typeface="Arial" panose="020B0604020202020204" pitchFamily="34" charset="0"/>
              </a:rPr>
              <a:t>Se seleccionaron ratones con predisposición para desarrollar Parkinson y ratones resistentes a los que se les realizó un trasplante fecal de donantes con la enfermedad de Parkinson y donantes sanos. </a:t>
            </a:r>
          </a:p>
          <a:p>
            <a:pPr algn="just">
              <a:spcAft>
                <a:spcPts val="0"/>
              </a:spcAft>
            </a:pPr>
            <a:endParaRPr lang="es-ES" dirty="0">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s-ES" b="1" dirty="0">
                <a:solidFill>
                  <a:schemeClr val="bg2"/>
                </a:solidFill>
                <a:latin typeface="Arial" panose="020B0604020202020204" pitchFamily="34" charset="0"/>
                <a:ea typeface="Times New Roman" panose="02020603050405020304" pitchFamily="18" charset="0"/>
                <a:cs typeface="Arial" panose="020B0604020202020204" pitchFamily="34" charset="0"/>
              </a:rPr>
              <a:t>PD = Parkinson </a:t>
            </a:r>
            <a:r>
              <a:rPr lang="es-ES" b="1" dirty="0" err="1">
                <a:solidFill>
                  <a:schemeClr val="bg2"/>
                </a:solidFill>
                <a:latin typeface="Arial" panose="020B0604020202020204" pitchFamily="34" charset="0"/>
                <a:ea typeface="Times New Roman" panose="02020603050405020304" pitchFamily="18" charset="0"/>
                <a:cs typeface="Arial" panose="020B0604020202020204" pitchFamily="34" charset="0"/>
              </a:rPr>
              <a:t>disease</a:t>
            </a:r>
            <a:endParaRPr lang="es-ES" b="1" dirty="0">
              <a:solidFill>
                <a:schemeClr val="bg2"/>
              </a:solidFill>
              <a:latin typeface="Arial" panose="020B0604020202020204" pitchFamily="34" charset="0"/>
              <a:ea typeface="Times New Roman" panose="02020603050405020304" pitchFamily="18" charset="0"/>
              <a:cs typeface="Arial" panose="020B0604020202020204" pitchFamily="34" charset="0"/>
            </a:endParaRPr>
          </a:p>
          <a:p>
            <a:pPr algn="just"/>
            <a:endParaRPr lang="es-ES" dirty="0">
              <a:latin typeface="Arial" panose="020B0604020202020204" pitchFamily="34" charset="0"/>
              <a:ea typeface="Times New Roman" panose="02020603050405020304" pitchFamily="18" charset="0"/>
              <a:cs typeface="Arial" panose="020B0604020202020204" pitchFamily="34" charset="0"/>
            </a:endParaRPr>
          </a:p>
          <a:p>
            <a:pPr algn="just"/>
            <a:r>
              <a:rPr lang="es-ES" dirty="0">
                <a:latin typeface="Arial" panose="020B0604020202020204" pitchFamily="34" charset="0"/>
                <a:ea typeface="Times New Roman" panose="02020603050405020304" pitchFamily="18" charset="0"/>
                <a:cs typeface="Arial" panose="020B0604020202020204" pitchFamily="34" charset="0"/>
              </a:rPr>
              <a:t>ASO = </a:t>
            </a:r>
            <a:r>
              <a:rPr lang="es-ES" dirty="0" err="1">
                <a:latin typeface="Arial" panose="020B0604020202020204" pitchFamily="34" charset="0"/>
                <a:cs typeface="Arial" panose="020B0604020202020204" pitchFamily="34" charset="0"/>
              </a:rPr>
              <a:t>alpha-synuclein-overexpressing</a:t>
            </a:r>
            <a:r>
              <a:rPr lang="es-ES" dirty="0">
                <a:latin typeface="Arial" panose="020B0604020202020204" pitchFamily="34" charset="0"/>
                <a:cs typeface="Arial" panose="020B0604020202020204" pitchFamily="34" charset="0"/>
              </a:rPr>
              <a:t> mouse, </a:t>
            </a:r>
            <a:r>
              <a:rPr lang="es-ES" dirty="0" err="1">
                <a:latin typeface="Arial" panose="020B0604020202020204" pitchFamily="34" charset="0"/>
                <a:cs typeface="Arial" panose="020B0604020202020204" pitchFamily="34" charset="0"/>
              </a:rPr>
              <a:t>displays</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progressive</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deficits</a:t>
            </a:r>
            <a:r>
              <a:rPr lang="es-ES" dirty="0">
                <a:latin typeface="Arial" panose="020B0604020202020204" pitchFamily="34" charset="0"/>
                <a:cs typeface="Arial" panose="020B0604020202020204" pitchFamily="34" charset="0"/>
              </a:rPr>
              <a:t> in fine and </a:t>
            </a:r>
            <a:r>
              <a:rPr lang="es-ES" dirty="0" err="1">
                <a:latin typeface="Arial" panose="020B0604020202020204" pitchFamily="34" charset="0"/>
                <a:cs typeface="Arial" panose="020B0604020202020204" pitchFamily="34" charset="0"/>
              </a:rPr>
              <a:t>gross</a:t>
            </a:r>
            <a:r>
              <a:rPr lang="es-ES" dirty="0">
                <a:latin typeface="Arial" panose="020B0604020202020204" pitchFamily="34" charset="0"/>
                <a:cs typeface="Arial" panose="020B0604020202020204" pitchFamily="34" charset="0"/>
              </a:rPr>
              <a:t> motor </a:t>
            </a:r>
            <a:r>
              <a:rPr lang="es-ES" dirty="0" err="1">
                <a:latin typeface="Arial" panose="020B0604020202020204" pitchFamily="34" charset="0"/>
                <a:cs typeface="Arial" panose="020B0604020202020204" pitchFamily="34" charset="0"/>
              </a:rPr>
              <a:t>function</a:t>
            </a:r>
            <a:r>
              <a:rPr lang="es-ES" dirty="0">
                <a:latin typeface="Arial" panose="020B0604020202020204" pitchFamily="34" charset="0"/>
                <a:cs typeface="Arial" panose="020B0604020202020204" pitchFamily="34" charset="0"/>
              </a:rPr>
              <a:t>, as </a:t>
            </a:r>
            <a:r>
              <a:rPr lang="es-ES" dirty="0" err="1">
                <a:latin typeface="Arial" panose="020B0604020202020204" pitchFamily="34" charset="0"/>
                <a:cs typeface="Arial" panose="020B0604020202020204" pitchFamily="34" charset="0"/>
              </a:rPr>
              <a:t>well</a:t>
            </a:r>
            <a:r>
              <a:rPr lang="es-ES" dirty="0">
                <a:latin typeface="Arial" panose="020B0604020202020204" pitchFamily="34" charset="0"/>
                <a:cs typeface="Arial" panose="020B0604020202020204" pitchFamily="34" charset="0"/>
              </a:rPr>
              <a:t> as </a:t>
            </a:r>
            <a:r>
              <a:rPr lang="es-ES" dirty="0" err="1">
                <a:latin typeface="Arial" panose="020B0604020202020204" pitchFamily="34" charset="0"/>
                <a:cs typeface="Arial" panose="020B0604020202020204" pitchFamily="34" charset="0"/>
              </a:rPr>
              <a:t>gut</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motility</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defects</a:t>
            </a:r>
            <a:r>
              <a:rPr lang="es-ES" dirty="0">
                <a:latin typeface="Arial" panose="020B0604020202020204" pitchFamily="34" charset="0"/>
                <a:cs typeface="Arial" panose="020B0604020202020204" pitchFamily="34" charset="0"/>
              </a:rPr>
              <a:t> </a:t>
            </a:r>
          </a:p>
          <a:p>
            <a:pPr algn="just">
              <a:spcAft>
                <a:spcPts val="0"/>
              </a:spcAft>
            </a:pPr>
            <a:endParaRPr lang="es-ES" dirty="0">
              <a:latin typeface="Times New Roman" panose="02020603050405020304" pitchFamily="18" charset="0"/>
              <a:ea typeface="Times New Roman" panose="02020603050405020304" pitchFamily="18" charset="0"/>
            </a:endParaRPr>
          </a:p>
        </p:txBody>
      </p:sp>
      <p:sp>
        <p:nvSpPr>
          <p:cNvPr id="8" name="CuadroTexto 7">
            <a:extLst>
              <a:ext uri="{FF2B5EF4-FFF2-40B4-BE49-F238E27FC236}">
                <a16:creationId xmlns:a16="http://schemas.microsoft.com/office/drawing/2014/main" id="{63E22992-B467-2144-BBFF-4622C303F552}"/>
              </a:ext>
            </a:extLst>
          </p:cNvPr>
          <p:cNvSpPr txBox="1"/>
          <p:nvPr/>
        </p:nvSpPr>
        <p:spPr>
          <a:xfrm>
            <a:off x="7408637" y="5415995"/>
            <a:ext cx="2300630" cy="369332"/>
          </a:xfrm>
          <a:prstGeom prst="rect">
            <a:avLst/>
          </a:prstGeom>
          <a:noFill/>
        </p:spPr>
        <p:txBody>
          <a:bodyPr wrap="none" rtlCol="0">
            <a:spAutoFit/>
          </a:bodyPr>
          <a:lstStyle/>
          <a:p>
            <a:r>
              <a:rPr lang="es-ES" dirty="0" err="1"/>
              <a:t>Sampson</a:t>
            </a:r>
            <a:r>
              <a:rPr lang="es-ES" dirty="0"/>
              <a:t> et al, 2016</a:t>
            </a:r>
          </a:p>
        </p:txBody>
      </p:sp>
      <p:pic>
        <p:nvPicPr>
          <p:cNvPr id="10" name="Imagen 9" descr="Gráfico, Gráfico de barras&#10;&#10;Descripción generada automáticamente">
            <a:extLst>
              <a:ext uri="{FF2B5EF4-FFF2-40B4-BE49-F238E27FC236}">
                <a16:creationId xmlns:a16="http://schemas.microsoft.com/office/drawing/2014/main" id="{7F511FCE-7EFD-CF45-AB0A-EB0FA06FCFC9}"/>
              </a:ext>
            </a:extLst>
          </p:cNvPr>
          <p:cNvPicPr>
            <a:picLocks noChangeAspect="1"/>
          </p:cNvPicPr>
          <p:nvPr/>
        </p:nvPicPr>
        <p:blipFill>
          <a:blip r:embed="rId2"/>
          <a:stretch>
            <a:fillRect/>
          </a:stretch>
        </p:blipFill>
        <p:spPr>
          <a:xfrm>
            <a:off x="5395825" y="1789634"/>
            <a:ext cx="6257241" cy="3278731"/>
          </a:xfrm>
          <a:prstGeom prst="rect">
            <a:avLst/>
          </a:prstGeom>
        </p:spPr>
      </p:pic>
      <p:sp>
        <p:nvSpPr>
          <p:cNvPr id="7" name="Marcador de texto 6">
            <a:extLst>
              <a:ext uri="{FF2B5EF4-FFF2-40B4-BE49-F238E27FC236}">
                <a16:creationId xmlns:a16="http://schemas.microsoft.com/office/drawing/2014/main" id="{C4AFDDAE-4B84-6A43-B7EC-BD36D4B63A8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025375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8" name="CuadroTexto 7">
            <a:extLst>
              <a:ext uri="{FF2B5EF4-FFF2-40B4-BE49-F238E27FC236}">
                <a16:creationId xmlns:a16="http://schemas.microsoft.com/office/drawing/2014/main" id="{63E22992-B467-2144-BBFF-4622C303F552}"/>
              </a:ext>
            </a:extLst>
          </p:cNvPr>
          <p:cNvSpPr txBox="1"/>
          <p:nvPr/>
        </p:nvSpPr>
        <p:spPr>
          <a:xfrm>
            <a:off x="8339833" y="6030021"/>
            <a:ext cx="2300630" cy="369332"/>
          </a:xfrm>
          <a:prstGeom prst="rect">
            <a:avLst/>
          </a:prstGeom>
          <a:noFill/>
        </p:spPr>
        <p:txBody>
          <a:bodyPr wrap="none" rtlCol="0">
            <a:spAutoFit/>
          </a:bodyPr>
          <a:lstStyle/>
          <a:p>
            <a:r>
              <a:rPr lang="es-ES" dirty="0" err="1"/>
              <a:t>Sampson</a:t>
            </a:r>
            <a:r>
              <a:rPr lang="es-ES" dirty="0"/>
              <a:t> et al, 2016</a:t>
            </a:r>
          </a:p>
        </p:txBody>
      </p:sp>
      <p:pic>
        <p:nvPicPr>
          <p:cNvPr id="7" name="Imagen 6" descr="Texto&#10;&#10;Descripción generada automáticamente">
            <a:extLst>
              <a:ext uri="{FF2B5EF4-FFF2-40B4-BE49-F238E27FC236}">
                <a16:creationId xmlns:a16="http://schemas.microsoft.com/office/drawing/2014/main" id="{5DA399D3-3D02-2D47-B528-8B3927415A15}"/>
              </a:ext>
            </a:extLst>
          </p:cNvPr>
          <p:cNvPicPr>
            <a:picLocks noChangeAspect="1"/>
          </p:cNvPicPr>
          <p:nvPr/>
        </p:nvPicPr>
        <p:blipFill>
          <a:blip r:embed="rId2"/>
          <a:stretch>
            <a:fillRect/>
          </a:stretch>
        </p:blipFill>
        <p:spPr>
          <a:xfrm>
            <a:off x="1557899" y="1574694"/>
            <a:ext cx="8133080" cy="3227275"/>
          </a:xfrm>
          <a:prstGeom prst="rect">
            <a:avLst/>
          </a:prstGeom>
        </p:spPr>
      </p:pic>
      <p:pic>
        <p:nvPicPr>
          <p:cNvPr id="12" name="Imagen 11">
            <a:extLst>
              <a:ext uri="{FF2B5EF4-FFF2-40B4-BE49-F238E27FC236}">
                <a16:creationId xmlns:a16="http://schemas.microsoft.com/office/drawing/2014/main" id="{3DC0A06D-2D00-604A-B772-440945714115}"/>
              </a:ext>
            </a:extLst>
          </p:cNvPr>
          <p:cNvPicPr>
            <a:picLocks noChangeAspect="1"/>
          </p:cNvPicPr>
          <p:nvPr/>
        </p:nvPicPr>
        <p:blipFill>
          <a:blip r:embed="rId3"/>
          <a:stretch>
            <a:fillRect/>
          </a:stretch>
        </p:blipFill>
        <p:spPr>
          <a:xfrm>
            <a:off x="808585" y="4992221"/>
            <a:ext cx="9174480" cy="847548"/>
          </a:xfrm>
          <a:prstGeom prst="rect">
            <a:avLst/>
          </a:prstGeom>
        </p:spPr>
      </p:pic>
      <p:sp>
        <p:nvSpPr>
          <p:cNvPr id="4" name="Marcador de texto 3">
            <a:extLst>
              <a:ext uri="{FF2B5EF4-FFF2-40B4-BE49-F238E27FC236}">
                <a16:creationId xmlns:a16="http://schemas.microsoft.com/office/drawing/2014/main" id="{A089564D-697F-394B-B4C9-6559C07BB033}"/>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9466574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109805" y="1875038"/>
            <a:ext cx="10176504" cy="4585871"/>
          </a:xfrm>
          <a:prstGeom prst="rect">
            <a:avLst/>
          </a:prstGeom>
        </p:spPr>
        <p:txBody>
          <a:bodyPr wrap="square">
            <a:spAutoFit/>
          </a:bodyPr>
          <a:lstStyle/>
          <a:p>
            <a:pPr algn="just">
              <a:spcAft>
                <a:spcPts val="0"/>
              </a:spcAft>
            </a:pPr>
            <a:r>
              <a:rPr lang="es-ES" dirty="0">
                <a:solidFill>
                  <a:srgbClr val="0563C1"/>
                </a:solidFill>
                <a:latin typeface="Arial" panose="020B0604020202020204" pitchFamily="34" charset="0"/>
                <a:ea typeface="Times New Roman" panose="02020603050405020304" pitchFamily="18" charset="0"/>
                <a:cs typeface="Arial" panose="020B0604020202020204" pitchFamily="34" charset="0"/>
              </a:rPr>
              <a:t> </a:t>
            </a:r>
            <a:endParaRPr lang="es-ES" dirty="0">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s-ES" dirty="0">
                <a:latin typeface="Arial" panose="020B0604020202020204" pitchFamily="34" charset="0"/>
                <a:ea typeface="Times New Roman" panose="02020603050405020304" pitchFamily="18" charset="0"/>
                <a:cs typeface="Arial" panose="020B0604020202020204" pitchFamily="34" charset="0"/>
              </a:rPr>
              <a:t>Para utilizar QIIME 2, primero tenemos que instalarlo en un ambiente de </a:t>
            </a:r>
            <a:r>
              <a:rPr lang="es-ES" dirty="0" err="1">
                <a:latin typeface="Arial" panose="020B0604020202020204" pitchFamily="34" charset="0"/>
                <a:ea typeface="Times New Roman" panose="02020603050405020304" pitchFamily="18" charset="0"/>
                <a:cs typeface="Arial" panose="020B0604020202020204" pitchFamily="34" charset="0"/>
              </a:rPr>
              <a:t>conda</a:t>
            </a:r>
            <a:r>
              <a:rPr lang="es-ES" dirty="0">
                <a:latin typeface="Arial" panose="020B0604020202020204" pitchFamily="34" charset="0"/>
                <a:ea typeface="Times New Roman" panose="02020603050405020304" pitchFamily="18" charset="0"/>
                <a:cs typeface="Arial" panose="020B0604020202020204" pitchFamily="34" charset="0"/>
              </a:rPr>
              <a:t>. En Campus virtual &gt; Aula de la asignatura &gt; Recursos y materiales se localiza el archivo: qiime2-2021.4.yml. Una vez descargado tenemos que crear este ambiente con la siguiente orden de comando, y luego activarlo y desactivarlo al acabar la práctica con estas dos siguientes órdenes.</a:t>
            </a:r>
          </a:p>
          <a:p>
            <a:pPr algn="just">
              <a:spcAft>
                <a:spcPts val="0"/>
              </a:spcAft>
            </a:pPr>
            <a:r>
              <a:rPr lang="es-ES" dirty="0">
                <a:latin typeface="Times New Roman" panose="02020603050405020304" pitchFamily="18" charset="0"/>
                <a:ea typeface="Times New Roman" panose="02020603050405020304" pitchFamily="18" charset="0"/>
              </a:rPr>
              <a:t> </a:t>
            </a:r>
          </a:p>
          <a:p>
            <a:pPr algn="just">
              <a:spcAft>
                <a:spcPts val="0"/>
              </a:spcAft>
            </a:pPr>
            <a:r>
              <a:rPr lang="en-US" sz="1600" dirty="0" err="1">
                <a:latin typeface="Courier" pitchFamily="2" charset="0"/>
                <a:ea typeface="Times New Roman" panose="02020603050405020304" pitchFamily="18" charset="0"/>
              </a:rPr>
              <a:t>conda</a:t>
            </a:r>
            <a:r>
              <a:rPr lang="en-US" sz="1600" dirty="0">
                <a:latin typeface="Courier" pitchFamily="2" charset="0"/>
                <a:ea typeface="Times New Roman" panose="02020603050405020304" pitchFamily="18" charset="0"/>
              </a:rPr>
              <a:t> env create -f qiime2-2021.4.yml</a:t>
            </a:r>
            <a:endParaRPr lang="es-ES" dirty="0">
              <a:latin typeface="Times New Roman" panose="02020603050405020304" pitchFamily="18" charset="0"/>
              <a:ea typeface="Times New Roman" panose="02020603050405020304" pitchFamily="18" charset="0"/>
            </a:endParaRPr>
          </a:p>
          <a:p>
            <a:pPr algn="just">
              <a:spcAft>
                <a:spcPts val="0"/>
              </a:spcAft>
            </a:pPr>
            <a:r>
              <a:rPr lang="es-ES_tradnl" sz="1600" dirty="0" err="1">
                <a:latin typeface="Courier" pitchFamily="2" charset="0"/>
                <a:ea typeface="Calibri" panose="020F0502020204030204" pitchFamily="34" charset="0"/>
                <a:cs typeface="Menlo" panose="020B0609030804020204" pitchFamily="49" charset="0"/>
              </a:rPr>
              <a:t>conda</a:t>
            </a:r>
            <a:r>
              <a:rPr lang="es-ES_tradnl" sz="1600" dirty="0">
                <a:latin typeface="Courier" pitchFamily="2" charset="0"/>
                <a:ea typeface="Calibri" panose="020F0502020204030204" pitchFamily="34" charset="0"/>
                <a:cs typeface="Menlo" panose="020B0609030804020204" pitchFamily="49" charset="0"/>
              </a:rPr>
              <a:t> </a:t>
            </a:r>
            <a:r>
              <a:rPr lang="es-ES_tradnl" sz="1600" dirty="0" err="1">
                <a:latin typeface="Courier" pitchFamily="2" charset="0"/>
                <a:ea typeface="Calibri" panose="020F0502020204030204" pitchFamily="34" charset="0"/>
                <a:cs typeface="Menlo" panose="020B0609030804020204" pitchFamily="49" charset="0"/>
              </a:rPr>
              <a:t>activate</a:t>
            </a:r>
            <a:r>
              <a:rPr lang="es-ES_tradnl" sz="1600" dirty="0">
                <a:latin typeface="Courier" pitchFamily="2" charset="0"/>
                <a:ea typeface="Calibri" panose="020F0502020204030204" pitchFamily="34" charset="0"/>
                <a:cs typeface="Menlo" panose="020B0609030804020204" pitchFamily="49" charset="0"/>
              </a:rPr>
              <a:t> qiime2-2021.4</a:t>
            </a:r>
            <a:endParaRPr lang="es-ES" dirty="0">
              <a:latin typeface="Times New Roman" panose="02020603050405020304" pitchFamily="18" charset="0"/>
              <a:ea typeface="Times New Roman" panose="02020603050405020304" pitchFamily="18" charset="0"/>
            </a:endParaRPr>
          </a:p>
          <a:p>
            <a:pPr algn="just">
              <a:spcAft>
                <a:spcPts val="0"/>
              </a:spcAft>
            </a:pPr>
            <a:r>
              <a:rPr lang="es-ES_tradnl" sz="1600" dirty="0" err="1">
                <a:latin typeface="Courier" pitchFamily="2" charset="0"/>
                <a:ea typeface="Calibri" panose="020F0502020204030204" pitchFamily="34" charset="0"/>
                <a:cs typeface="Menlo" panose="020B0609030804020204" pitchFamily="49" charset="0"/>
              </a:rPr>
              <a:t>conda</a:t>
            </a:r>
            <a:r>
              <a:rPr lang="es-ES_tradnl" sz="1600" dirty="0">
                <a:latin typeface="Courier" pitchFamily="2" charset="0"/>
                <a:ea typeface="Calibri" panose="020F0502020204030204" pitchFamily="34" charset="0"/>
                <a:cs typeface="Menlo" panose="020B0609030804020204" pitchFamily="49" charset="0"/>
              </a:rPr>
              <a:t> </a:t>
            </a:r>
            <a:r>
              <a:rPr lang="es-ES_tradnl" sz="1600" dirty="0" err="1">
                <a:latin typeface="Courier" pitchFamily="2" charset="0"/>
                <a:ea typeface="Calibri" panose="020F0502020204030204" pitchFamily="34" charset="0"/>
                <a:cs typeface="Menlo" panose="020B0609030804020204" pitchFamily="49" charset="0"/>
              </a:rPr>
              <a:t>deactivate</a:t>
            </a:r>
            <a:endParaRPr lang="es-ES" dirty="0">
              <a:latin typeface="Times New Roman" panose="02020603050405020304" pitchFamily="18" charset="0"/>
              <a:ea typeface="Times New Roman" panose="02020603050405020304" pitchFamily="18" charset="0"/>
            </a:endParaRPr>
          </a:p>
          <a:p>
            <a:pPr algn="just">
              <a:spcAft>
                <a:spcPts val="0"/>
              </a:spcAft>
            </a:pPr>
            <a:r>
              <a:rPr lang="es-ES" sz="1600" dirty="0">
                <a:latin typeface="Courier" pitchFamily="2" charset="0"/>
                <a:ea typeface="Times New Roman" panose="02020603050405020304" pitchFamily="18" charset="0"/>
              </a:rPr>
              <a:t> </a:t>
            </a:r>
            <a:endParaRPr lang="es-ES" dirty="0">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s-ES" dirty="0">
                <a:latin typeface="Arial" panose="020B0604020202020204" pitchFamily="34" charset="0"/>
                <a:ea typeface="Times New Roman" panose="02020603050405020304" pitchFamily="18" charset="0"/>
                <a:cs typeface="Arial" panose="020B0604020202020204" pitchFamily="34" charset="0"/>
              </a:rPr>
              <a:t>A modo de recordatorio para esta práctica, en QIIME 2 distinguimos entre los archivos en formato .</a:t>
            </a:r>
            <a:r>
              <a:rPr lang="es-ES" dirty="0" err="1">
                <a:latin typeface="Arial" panose="020B0604020202020204" pitchFamily="34" charset="0"/>
                <a:ea typeface="Times New Roman" panose="02020603050405020304" pitchFamily="18" charset="0"/>
                <a:cs typeface="Arial" panose="020B0604020202020204" pitchFamily="34" charset="0"/>
              </a:rPr>
              <a:t>qza</a:t>
            </a:r>
            <a:r>
              <a:rPr lang="es-ES" dirty="0">
                <a:latin typeface="Arial" panose="020B0604020202020204" pitchFamily="34" charset="0"/>
                <a:ea typeface="Times New Roman" panose="02020603050405020304" pitchFamily="18" charset="0"/>
                <a:cs typeface="Arial" panose="020B0604020202020204" pitchFamily="34" charset="0"/>
              </a:rPr>
              <a:t> o data </a:t>
            </a:r>
            <a:r>
              <a:rPr lang="es-ES" dirty="0" err="1">
                <a:latin typeface="Arial" panose="020B0604020202020204" pitchFamily="34" charset="0"/>
                <a:ea typeface="Times New Roman" panose="02020603050405020304" pitchFamily="18" charset="0"/>
                <a:cs typeface="Arial" panose="020B0604020202020204" pitchFamily="34" charset="0"/>
              </a:rPr>
              <a:t>artifact</a:t>
            </a:r>
            <a:r>
              <a:rPr lang="es-ES" dirty="0">
                <a:latin typeface="Arial" panose="020B0604020202020204" pitchFamily="34" charset="0"/>
                <a:ea typeface="Times New Roman" panose="02020603050405020304" pitchFamily="18" charset="0"/>
                <a:cs typeface="Arial" panose="020B0604020202020204" pitchFamily="34" charset="0"/>
              </a:rPr>
              <a:t>, que contiene los datos y el cómo se han procesado estos datos a partir de los datos originales, y los .</a:t>
            </a:r>
            <a:r>
              <a:rPr lang="es-ES" dirty="0" err="1">
                <a:latin typeface="Arial" panose="020B0604020202020204" pitchFamily="34" charset="0"/>
                <a:ea typeface="Times New Roman" panose="02020603050405020304" pitchFamily="18" charset="0"/>
                <a:cs typeface="Arial" panose="020B0604020202020204" pitchFamily="34" charset="0"/>
              </a:rPr>
              <a:t>qzv</a:t>
            </a:r>
            <a:r>
              <a:rPr lang="es-ES" dirty="0">
                <a:latin typeface="Arial" panose="020B0604020202020204" pitchFamily="34" charset="0"/>
                <a:ea typeface="Times New Roman" panose="02020603050405020304" pitchFamily="18" charset="0"/>
                <a:cs typeface="Arial" panose="020B0604020202020204" pitchFamily="34" charset="0"/>
              </a:rPr>
              <a:t> que es un formato visual de los mismos. Siempre que tenemos un archivo generado .</a:t>
            </a:r>
            <a:r>
              <a:rPr lang="es-ES" dirty="0" err="1">
                <a:latin typeface="Arial" panose="020B0604020202020204" pitchFamily="34" charset="0"/>
                <a:ea typeface="Times New Roman" panose="02020603050405020304" pitchFamily="18" charset="0"/>
                <a:cs typeface="Arial" panose="020B0604020202020204" pitchFamily="34" charset="0"/>
              </a:rPr>
              <a:t>qzv</a:t>
            </a:r>
            <a:r>
              <a:rPr lang="es-ES" dirty="0">
                <a:latin typeface="Arial" panose="020B0604020202020204" pitchFamily="34" charset="0"/>
                <a:ea typeface="Times New Roman" panose="02020603050405020304" pitchFamily="18" charset="0"/>
                <a:cs typeface="Arial" panose="020B0604020202020204" pitchFamily="34" charset="0"/>
              </a:rPr>
              <a:t> lo podemos visualizar con </a:t>
            </a:r>
            <a:r>
              <a:rPr lang="es-ES" sz="1600" dirty="0" err="1">
                <a:latin typeface="Arial" panose="020B0604020202020204" pitchFamily="34" charset="0"/>
                <a:ea typeface="Times New Roman" panose="02020603050405020304" pitchFamily="18" charset="0"/>
                <a:cs typeface="Arial" panose="020B0604020202020204" pitchFamily="34" charset="0"/>
              </a:rPr>
              <a:t>qiime</a:t>
            </a:r>
            <a:r>
              <a:rPr lang="es-ES" sz="1600" dirty="0">
                <a:latin typeface="Arial" panose="020B0604020202020204" pitchFamily="34" charset="0"/>
                <a:ea typeface="Times New Roman" panose="02020603050405020304" pitchFamily="18" charset="0"/>
                <a:cs typeface="Arial" panose="020B0604020202020204" pitchFamily="34" charset="0"/>
              </a:rPr>
              <a:t> </a:t>
            </a:r>
            <a:r>
              <a:rPr lang="es-ES" sz="1600" dirty="0" err="1">
                <a:latin typeface="Arial" panose="020B0604020202020204" pitchFamily="34" charset="0"/>
                <a:ea typeface="Times New Roman" panose="02020603050405020304" pitchFamily="18" charset="0"/>
                <a:cs typeface="Arial" panose="020B0604020202020204" pitchFamily="34" charset="0"/>
              </a:rPr>
              <a:t>tools</a:t>
            </a:r>
            <a:r>
              <a:rPr lang="es-ES" sz="1600" dirty="0">
                <a:latin typeface="Arial" panose="020B0604020202020204" pitchFamily="34" charset="0"/>
                <a:ea typeface="Times New Roman" panose="02020603050405020304" pitchFamily="18" charset="0"/>
                <a:cs typeface="Arial" panose="020B0604020202020204" pitchFamily="34" charset="0"/>
              </a:rPr>
              <a:t> </a:t>
            </a:r>
            <a:r>
              <a:rPr lang="es-ES" sz="1600" dirty="0" err="1">
                <a:latin typeface="Arial" panose="020B0604020202020204" pitchFamily="34" charset="0"/>
                <a:ea typeface="Times New Roman" panose="02020603050405020304" pitchFamily="18" charset="0"/>
                <a:cs typeface="Arial" panose="020B0604020202020204" pitchFamily="34" charset="0"/>
              </a:rPr>
              <a:t>view</a:t>
            </a:r>
            <a:endParaRPr lang="es-ES" sz="1600" dirty="0">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endParaRPr lang="es-ES" sz="1600" dirty="0">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s-ES" sz="1600" dirty="0">
                <a:latin typeface="Arial" panose="020B0604020202020204" pitchFamily="34" charset="0"/>
                <a:ea typeface="Times New Roman" panose="02020603050405020304" pitchFamily="18" charset="0"/>
                <a:cs typeface="Arial" panose="020B0604020202020204" pitchFamily="34" charset="0"/>
              </a:rPr>
              <a:t>Alternativa con todos los archivos de la práctica:</a:t>
            </a:r>
          </a:p>
          <a:p>
            <a:pPr algn="just">
              <a:spcAft>
                <a:spcPts val="0"/>
              </a:spcAft>
            </a:pPr>
            <a:r>
              <a:rPr lang="es-ES" sz="1600">
                <a:latin typeface="Arial" panose="020B0604020202020204" pitchFamily="34" charset="0"/>
                <a:ea typeface="Times New Roman" panose="02020603050405020304" pitchFamily="18" charset="0"/>
                <a:cs typeface="Arial" panose="020B0604020202020204" pitchFamily="34" charset="0"/>
              </a:rPr>
              <a:t>https</a:t>
            </a:r>
            <a:r>
              <a:rPr lang="es-ES" sz="1600" dirty="0">
                <a:latin typeface="Arial" panose="020B0604020202020204" pitchFamily="34" charset="0"/>
                <a:ea typeface="Times New Roman" panose="02020603050405020304" pitchFamily="18" charset="0"/>
                <a:cs typeface="Arial" panose="020B0604020202020204" pitchFamily="34" charset="0"/>
              </a:rPr>
              <a:t>://</a:t>
            </a:r>
            <a:r>
              <a:rPr lang="es-ES" sz="1600" dirty="0" err="1">
                <a:latin typeface="Arial" panose="020B0604020202020204" pitchFamily="34" charset="0"/>
                <a:ea typeface="Times New Roman" panose="02020603050405020304" pitchFamily="18" charset="0"/>
                <a:cs typeface="Arial" panose="020B0604020202020204" pitchFamily="34" charset="0"/>
              </a:rPr>
              <a:t>drive.google.com</a:t>
            </a:r>
            <a:r>
              <a:rPr lang="es-ES" sz="1600" dirty="0">
                <a:latin typeface="Arial" panose="020B0604020202020204" pitchFamily="34" charset="0"/>
                <a:ea typeface="Times New Roman" panose="02020603050405020304" pitchFamily="18" charset="0"/>
                <a:cs typeface="Arial" panose="020B0604020202020204" pitchFamily="34" charset="0"/>
              </a:rPr>
              <a:t>/drive/folders/1AltgFc6GStLWZegIwCIuVAEch2ltbcU6?usp=</a:t>
            </a:r>
            <a:r>
              <a:rPr lang="es-ES" sz="1600" dirty="0" err="1">
                <a:latin typeface="Arial" panose="020B0604020202020204" pitchFamily="34" charset="0"/>
                <a:ea typeface="Times New Roman" panose="02020603050405020304" pitchFamily="18" charset="0"/>
                <a:cs typeface="Arial" panose="020B0604020202020204" pitchFamily="34" charset="0"/>
              </a:rPr>
              <a:t>sharing</a:t>
            </a:r>
            <a:endParaRPr lang="es-ES" dirty="0">
              <a:latin typeface="Arial" panose="020B0604020202020204" pitchFamily="34" charset="0"/>
              <a:ea typeface="Times New Roman" panose="02020603050405020304" pitchFamily="18" charset="0"/>
              <a:cs typeface="Arial" panose="020B0604020202020204" pitchFamily="34" charset="0"/>
            </a:endParaRPr>
          </a:p>
        </p:txBody>
      </p:sp>
      <p:sp>
        <p:nvSpPr>
          <p:cNvPr id="8" name="Marcador de texto 7">
            <a:extLst>
              <a:ext uri="{FF2B5EF4-FFF2-40B4-BE49-F238E27FC236}">
                <a16:creationId xmlns:a16="http://schemas.microsoft.com/office/drawing/2014/main" id="{CAF12311-433C-7B4D-AA76-BE1A820BA2A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755011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C552A25-CDC3-AB44-9550-30A1844501D4}"/>
              </a:ext>
            </a:extLst>
          </p:cNvPr>
          <p:cNvSpPr>
            <a:spLocks noGrp="1"/>
          </p:cNvSpPr>
          <p:nvPr>
            <p:ph type="body" sz="quarter" idx="10"/>
          </p:nvPr>
        </p:nvSpPr>
        <p:spPr>
          <a:xfrm>
            <a:off x="257464" y="327710"/>
            <a:ext cx="7800687" cy="730787"/>
          </a:xfrm>
        </p:spPr>
        <p:txBody>
          <a:bodyPr/>
          <a:lstStyle/>
          <a:p>
            <a:r>
              <a:rPr lang="es-ES_tradnl" sz="2000" b="1" dirty="0"/>
              <a:t>Planificación de las sesiones</a:t>
            </a:r>
          </a:p>
          <a:p>
            <a:endParaRPr lang="es-ES" sz="2000" dirty="0"/>
          </a:p>
        </p:txBody>
      </p:sp>
      <p:graphicFrame>
        <p:nvGraphicFramePr>
          <p:cNvPr id="4" name="Tabla 3">
            <a:extLst>
              <a:ext uri="{FF2B5EF4-FFF2-40B4-BE49-F238E27FC236}">
                <a16:creationId xmlns:a16="http://schemas.microsoft.com/office/drawing/2014/main" id="{1FCBDE14-640F-6849-B588-F8CC5F2283CE}"/>
              </a:ext>
            </a:extLst>
          </p:cNvPr>
          <p:cNvGraphicFramePr>
            <a:graphicFrameLocks noGrp="1"/>
          </p:cNvGraphicFramePr>
          <p:nvPr>
            <p:extLst>
              <p:ext uri="{D42A27DB-BD31-4B8C-83A1-F6EECF244321}">
                <p14:modId xmlns:p14="http://schemas.microsoft.com/office/powerpoint/2010/main" val="2181277004"/>
              </p:ext>
            </p:extLst>
          </p:nvPr>
        </p:nvGraphicFramePr>
        <p:xfrm>
          <a:off x="1326141" y="637308"/>
          <a:ext cx="8522938" cy="6039043"/>
        </p:xfrm>
        <a:graphic>
          <a:graphicData uri="http://schemas.openxmlformats.org/drawingml/2006/table">
            <a:tbl>
              <a:tblPr>
                <a:effectLst/>
                <a:tableStyleId>{073A0DAA-6AF3-43AB-8588-CEC1D06C72B9}</a:tableStyleId>
              </a:tblPr>
              <a:tblGrid>
                <a:gridCol w="2250284">
                  <a:extLst>
                    <a:ext uri="{9D8B030D-6E8A-4147-A177-3AD203B41FA5}">
                      <a16:colId xmlns:a16="http://schemas.microsoft.com/office/drawing/2014/main" val="3185949673"/>
                    </a:ext>
                  </a:extLst>
                </a:gridCol>
                <a:gridCol w="1440711">
                  <a:extLst>
                    <a:ext uri="{9D8B030D-6E8A-4147-A177-3AD203B41FA5}">
                      <a16:colId xmlns:a16="http://schemas.microsoft.com/office/drawing/2014/main" val="870755196"/>
                    </a:ext>
                  </a:extLst>
                </a:gridCol>
                <a:gridCol w="4831943">
                  <a:extLst>
                    <a:ext uri="{9D8B030D-6E8A-4147-A177-3AD203B41FA5}">
                      <a16:colId xmlns:a16="http://schemas.microsoft.com/office/drawing/2014/main" val="3537705430"/>
                    </a:ext>
                  </a:extLst>
                </a:gridCol>
              </a:tblGrid>
              <a:tr h="58305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Fecha</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1" strike="noStrike" spc="-1" dirty="0">
                          <a:solidFill>
                            <a:srgbClr val="000000"/>
                          </a:solidFill>
                          <a:latin typeface="Arial"/>
                          <a:ea typeface="Times New Roman"/>
                        </a:rPr>
                        <a:t>Contenido/Tema</a:t>
                      </a:r>
                      <a:endParaRPr lang="es-ES" sz="1050" b="0" strike="noStrike" spc="-1" dirty="0">
                        <a:latin typeface="Times New Roman"/>
                      </a:endParaRPr>
                    </a:p>
                  </a:txBody>
                  <a:tcPr marL="68400" marR="68400"/>
                </a:tc>
                <a:extLst>
                  <a:ext uri="{0D108BD9-81ED-4DB2-BD59-A6C34878D82A}">
                    <a16:rowId xmlns:a16="http://schemas.microsoft.com/office/drawing/2014/main" val="2877979889"/>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1</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Tutoría colectiva / Introducción Asignatura</a:t>
                      </a:r>
                      <a:r>
                        <a:rPr lang="es-ES" sz="800" b="0" strike="noStrike" spc="-1" dirty="0">
                          <a:solidFill>
                            <a:srgbClr val="000000"/>
                          </a:solidFill>
                          <a:latin typeface="Arial"/>
                          <a:ea typeface="Times New Roman"/>
                        </a:rPr>
                        <a:t>.</a:t>
                      </a:r>
                      <a:r>
                        <a:rPr lang="es-ES" sz="1050" b="0" strike="noStrike" spc="-1" dirty="0">
                          <a:solidFill>
                            <a:srgbClr val="000000"/>
                          </a:solidFill>
                          <a:latin typeface="Arial"/>
                          <a:ea typeface="Times New Roman"/>
                        </a:rPr>
                        <a:t> </a:t>
                      </a:r>
                      <a:endParaRPr lang="es-ES" sz="1050" b="0" strike="noStrike" spc="-1" dirty="0">
                        <a:latin typeface="Times New Roman"/>
                      </a:endParaRPr>
                    </a:p>
                  </a:txBody>
                  <a:tcPr marL="68400" marR="68400"/>
                </a:tc>
                <a:extLst>
                  <a:ext uri="{0D108BD9-81ED-4DB2-BD59-A6C34878D82A}">
                    <a16:rowId xmlns:a16="http://schemas.microsoft.com/office/drawing/2014/main" val="184670330"/>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2</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18/09/2024</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chemeClr val="tx1"/>
                          </a:solidFill>
                          <a:latin typeface="Arial"/>
                          <a:ea typeface="Times New Roman"/>
                        </a:rPr>
                        <a:t>Diseños experimentales- Metagenómica</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966458192"/>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3</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Metagenómica</a:t>
                      </a:r>
                      <a:endParaRPr lang="es-ES" sz="1050" b="0" strike="noStrike" spc="-1" dirty="0">
                        <a:latin typeface="Times New Roman"/>
                      </a:endParaRPr>
                    </a:p>
                  </a:txBody>
                  <a:tcPr marL="68400" marR="68400"/>
                </a:tc>
                <a:extLst>
                  <a:ext uri="{0D108BD9-81ED-4DB2-BD59-A6C34878D82A}">
                    <a16:rowId xmlns:a16="http://schemas.microsoft.com/office/drawing/2014/main" val="3433042498"/>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4</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Metagenómica</a:t>
                      </a:r>
                      <a:endParaRPr lang="es-ES" sz="1050" b="0" strike="noStrike" spc="-1" dirty="0">
                        <a:latin typeface="Times New Roman"/>
                      </a:endParaRPr>
                    </a:p>
                  </a:txBody>
                  <a:tcPr marL="68400" marR="68400"/>
                </a:tc>
                <a:extLst>
                  <a:ext uri="{0D108BD9-81ED-4DB2-BD59-A6C34878D82A}">
                    <a16:rowId xmlns:a16="http://schemas.microsoft.com/office/drawing/2014/main" val="854527061"/>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5</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30/09/2024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err="1">
                          <a:latin typeface="Arial"/>
                          <a:ea typeface="Times New Roman"/>
                        </a:rPr>
                        <a:t>Metagenonómica</a:t>
                      </a:r>
                      <a:endParaRPr lang="es-ES" sz="1050" b="0" strike="noStrike" spc="-1" dirty="0">
                        <a:latin typeface="Times New Roman"/>
                      </a:endParaRPr>
                    </a:p>
                  </a:txBody>
                  <a:tcPr marL="68400" marR="68400"/>
                </a:tc>
                <a:extLst>
                  <a:ext uri="{0D108BD9-81ED-4DB2-BD59-A6C34878D82A}">
                    <a16:rowId xmlns:a16="http://schemas.microsoft.com/office/drawing/2014/main" val="1465065924"/>
                  </a:ext>
                </a:extLst>
              </a:tr>
              <a:tr h="387563">
                <a:tc>
                  <a:txBody>
                    <a:bodyPr/>
                    <a:lstStyle/>
                    <a:p>
                      <a:pPr algn="ctr">
                        <a:lnSpc>
                          <a:spcPct val="120000"/>
                        </a:lnSpc>
                        <a:spcAft>
                          <a:spcPts val="0"/>
                        </a:spcAft>
                      </a:pPr>
                      <a:r>
                        <a:rPr lang="es-ES" sz="105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6</a:t>
                      </a:r>
                      <a:endParaRPr lang="es-ES" sz="105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02/10/2024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tabLst>
                          <a:tab pos="0" algn="l"/>
                        </a:tabLst>
                      </a:pPr>
                      <a:r>
                        <a:rPr lang="es-ES" sz="1050" b="0" strike="noStrike" spc="-1" dirty="0">
                          <a:solidFill>
                            <a:schemeClr val="tx1"/>
                          </a:solidFill>
                          <a:latin typeface="Arial"/>
                          <a:ea typeface="Times New Roman"/>
                        </a:rPr>
                        <a:t>Metagenómica- Metataxonómica</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2272005042"/>
                  </a:ext>
                </a:extLst>
              </a:tr>
              <a:tr h="387563">
                <a:tc>
                  <a:txBody>
                    <a:bodyPr/>
                    <a:lstStyle/>
                    <a:p>
                      <a:pPr algn="ctr">
                        <a:lnSpc>
                          <a:spcPct val="120000"/>
                        </a:lnSpc>
                        <a:spcAft>
                          <a:spcPts val="0"/>
                        </a:spcAft>
                      </a:pPr>
                      <a:r>
                        <a:rPr lang="es-ES" sz="105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7</a:t>
                      </a:r>
                      <a:endParaRPr lang="es-ES" sz="105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07/10/2024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ES" sz="1100" b="0" strike="noStrike" spc="-35" dirty="0">
                          <a:solidFill>
                            <a:schemeClr val="tx1"/>
                          </a:solidFill>
                          <a:latin typeface="Calibri"/>
                          <a:ea typeface="Times New Roman"/>
                        </a:rPr>
                        <a:t>Da</a:t>
                      </a:r>
                      <a:r>
                        <a:rPr lang="es-ES" sz="1100" b="0" strike="noStrike" spc="-32" dirty="0">
                          <a:solidFill>
                            <a:schemeClr val="tx1"/>
                          </a:solidFill>
                          <a:latin typeface="Calibri"/>
                          <a:ea typeface="Times New Roman"/>
                        </a:rPr>
                        <a:t>d</a:t>
                      </a:r>
                      <a:r>
                        <a:rPr lang="es-ES" sz="1100" b="0" strike="noStrike" spc="-1" dirty="0">
                          <a:solidFill>
                            <a:schemeClr val="tx1"/>
                          </a:solidFill>
                          <a:latin typeface="Calibri"/>
                          <a:ea typeface="Times New Roman"/>
                        </a:rPr>
                        <a:t>a</a:t>
                      </a:r>
                      <a:r>
                        <a:rPr lang="es-ES" sz="1100" b="0" strike="noStrike" spc="-46" dirty="0">
                          <a:solidFill>
                            <a:schemeClr val="tx1"/>
                          </a:solidFill>
                          <a:latin typeface="Calibri"/>
                          <a:ea typeface="Times New Roman"/>
                        </a:rPr>
                        <a:t> </a:t>
                      </a:r>
                      <a:r>
                        <a:rPr lang="es-ES" sz="1100" b="0" strike="noStrike" spc="-1" dirty="0">
                          <a:solidFill>
                            <a:schemeClr val="tx1"/>
                          </a:solidFill>
                          <a:latin typeface="Calibri"/>
                          <a:ea typeface="Times New Roman"/>
                        </a:rPr>
                        <a:t>2</a:t>
                      </a:r>
                      <a:r>
                        <a:rPr lang="es-ES" sz="1100" b="0" strike="noStrike" spc="-35" dirty="0">
                          <a:solidFill>
                            <a:schemeClr val="tx1"/>
                          </a:solidFill>
                          <a:latin typeface="Calibri"/>
                          <a:ea typeface="Times New Roman"/>
                        </a:rPr>
                        <a:t> </a:t>
                      </a:r>
                      <a:r>
                        <a:rPr lang="es-ES" sz="1100" b="0" strike="noStrike" spc="-1" dirty="0">
                          <a:solidFill>
                            <a:schemeClr val="tx1"/>
                          </a:solidFill>
                          <a:latin typeface="Calibri"/>
                          <a:ea typeface="Times New Roman"/>
                        </a:rPr>
                        <a:t>&amp;</a:t>
                      </a:r>
                      <a:r>
                        <a:rPr lang="es-ES" sz="1100" b="0" strike="noStrike" spc="-52" dirty="0">
                          <a:solidFill>
                            <a:schemeClr val="tx1"/>
                          </a:solidFill>
                          <a:latin typeface="Calibri"/>
                          <a:ea typeface="Times New Roman"/>
                        </a:rPr>
                        <a:t> </a:t>
                      </a:r>
                      <a:r>
                        <a:rPr lang="es-ES" sz="1100" b="0" strike="noStrike" spc="-32" dirty="0" err="1">
                          <a:solidFill>
                            <a:schemeClr val="tx1"/>
                          </a:solidFill>
                          <a:latin typeface="Calibri"/>
                          <a:ea typeface="Times New Roman"/>
                        </a:rPr>
                        <a:t>en</a:t>
                      </a:r>
                      <a:r>
                        <a:rPr lang="es-ES" sz="1100" b="0" strike="noStrike" spc="-26" dirty="0" err="1">
                          <a:solidFill>
                            <a:schemeClr val="tx1"/>
                          </a:solidFill>
                          <a:latin typeface="Calibri"/>
                          <a:ea typeface="Times New Roman"/>
                        </a:rPr>
                        <a:t>v</a:t>
                      </a:r>
                      <a:r>
                        <a:rPr lang="es-ES" sz="1100" b="0" strike="noStrike" spc="-12" dirty="0" err="1">
                          <a:solidFill>
                            <a:schemeClr val="tx1"/>
                          </a:solidFill>
                          <a:latin typeface="Calibri"/>
                          <a:ea typeface="Times New Roman"/>
                        </a:rPr>
                        <a:t>i</a:t>
                      </a:r>
                      <a:r>
                        <a:rPr lang="es-ES" sz="1100" b="0" strike="noStrike" spc="-21" dirty="0" err="1">
                          <a:solidFill>
                            <a:schemeClr val="tx1"/>
                          </a:solidFill>
                          <a:latin typeface="Calibri"/>
                          <a:ea typeface="Times New Roman"/>
                        </a:rPr>
                        <a:t>r</a:t>
                      </a:r>
                      <a:r>
                        <a:rPr lang="es-ES" sz="1100" b="0" strike="noStrike" spc="-32" dirty="0" err="1">
                          <a:solidFill>
                            <a:schemeClr val="tx1"/>
                          </a:solidFill>
                          <a:latin typeface="Calibri"/>
                          <a:ea typeface="Times New Roman"/>
                        </a:rPr>
                        <a:t>on</a:t>
                      </a:r>
                      <a:r>
                        <a:rPr lang="es-ES" sz="1100" b="0" strike="noStrike" spc="-46" dirty="0" err="1">
                          <a:solidFill>
                            <a:schemeClr val="tx1"/>
                          </a:solidFill>
                          <a:latin typeface="Calibri"/>
                          <a:ea typeface="Times New Roman"/>
                        </a:rPr>
                        <a:t>m</a:t>
                      </a:r>
                      <a:r>
                        <a:rPr lang="es-ES" sz="1100" b="0" strike="noStrike" spc="-32" dirty="0" err="1">
                          <a:solidFill>
                            <a:schemeClr val="tx1"/>
                          </a:solidFill>
                          <a:latin typeface="Calibri"/>
                          <a:ea typeface="Times New Roman"/>
                        </a:rPr>
                        <a:t>en</a:t>
                      </a:r>
                      <a:r>
                        <a:rPr lang="es-ES" sz="1100" b="0" strike="noStrike" spc="-21" dirty="0" err="1">
                          <a:solidFill>
                            <a:schemeClr val="tx1"/>
                          </a:solidFill>
                          <a:latin typeface="Calibri"/>
                          <a:ea typeface="Times New Roman"/>
                        </a:rPr>
                        <a:t>t</a:t>
                      </a:r>
                      <a:r>
                        <a:rPr lang="es-ES" sz="1100" b="0" strike="noStrike" spc="-1" dirty="0" err="1">
                          <a:solidFill>
                            <a:schemeClr val="tx1"/>
                          </a:solidFill>
                          <a:latin typeface="Calibri"/>
                          <a:ea typeface="Times New Roman"/>
                        </a:rPr>
                        <a:t>s</a:t>
                      </a:r>
                      <a:endParaRPr lang="es-ES" sz="1100" b="0" strike="noStrike" spc="-1" dirty="0">
                        <a:solidFill>
                          <a:schemeClr val="tx1"/>
                        </a:solidFill>
                        <a:latin typeface="Arial"/>
                      </a:endParaRPr>
                    </a:p>
                  </a:txBody>
                  <a:tcPr marL="68400" marR="68400"/>
                </a:tc>
                <a:extLst>
                  <a:ext uri="{0D108BD9-81ED-4DB2-BD59-A6C34878D82A}">
                    <a16:rowId xmlns:a16="http://schemas.microsoft.com/office/drawing/2014/main" val="1904226495"/>
                  </a:ext>
                </a:extLst>
              </a:tr>
              <a:tr h="805234">
                <a:tc>
                  <a:txBody>
                    <a:bodyPr/>
                    <a:lstStyle/>
                    <a:p>
                      <a:pPr algn="ctr">
                        <a:lnSpc>
                          <a:spcPct val="120000"/>
                        </a:lnSpc>
                        <a:spcAft>
                          <a:spcPts val="0"/>
                        </a:spcAft>
                      </a:pPr>
                      <a:r>
                        <a:rPr lang="es-ES" sz="1050" b="1">
                          <a:solidFill>
                            <a:schemeClr val="accent2">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SESIÓN 8</a:t>
                      </a:r>
                      <a:endParaRPr lang="es-ES" sz="1050">
                        <a:solidFill>
                          <a:schemeClr val="accent2">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1" dirty="0">
                          <a:solidFill>
                            <a:schemeClr val="accent6">
                              <a:lumMod val="75000"/>
                            </a:schemeClr>
                          </a:solidFill>
                          <a:effectLst/>
                          <a:latin typeface="Arial" panose="020B0604020202020204" pitchFamily="34" charset="0"/>
                          <a:ea typeface="Times New Roman" panose="02020603050405020304" pitchFamily="18" charset="0"/>
                          <a:cs typeface="Times New Roman" panose="02020603050405020304" pitchFamily="18" charset="0"/>
                        </a:rPr>
                        <a:t>14/10/2024</a:t>
                      </a:r>
                      <a:endParaRPr lang="es-ES" sz="1050" b="1" dirty="0">
                        <a:solidFill>
                          <a:schemeClr val="accent6">
                            <a:lumMod val="75000"/>
                          </a:schemeClr>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1" strike="noStrike" spc="-1" dirty="0">
                          <a:solidFill>
                            <a:schemeClr val="accent2">
                              <a:lumMod val="75000"/>
                            </a:schemeClr>
                          </a:solidFill>
                          <a:latin typeface="Arial"/>
                          <a:ea typeface="Times New Roman"/>
                        </a:rPr>
                        <a:t>Dada 2 &amp; QIIME 2 – Práctica I</a:t>
                      </a:r>
                      <a:endParaRPr lang="es-ES" sz="1050" b="1" strike="noStrike" spc="-1" dirty="0">
                        <a:solidFill>
                          <a:schemeClr val="accent2">
                            <a:lumMod val="75000"/>
                          </a:schemeClr>
                        </a:solidFill>
                        <a:latin typeface="Times New Roman"/>
                      </a:endParaRPr>
                    </a:p>
                  </a:txBody>
                  <a:tcPr marL="68400" marR="68400"/>
                </a:tc>
                <a:extLst>
                  <a:ext uri="{0D108BD9-81ED-4DB2-BD59-A6C34878D82A}">
                    <a16:rowId xmlns:a16="http://schemas.microsoft.com/office/drawing/2014/main" val="3621947217"/>
                  </a:ext>
                </a:extLst>
              </a:tr>
              <a:tr h="387563">
                <a:tc>
                  <a:txBody>
                    <a:bodyPr/>
                    <a:lstStyle/>
                    <a:p>
                      <a:pPr algn="ctr">
                        <a:lnSpc>
                          <a:spcPct val="120000"/>
                        </a:lnSpc>
                        <a:spcAft>
                          <a:spcPts val="0"/>
                        </a:spcAft>
                      </a:pPr>
                      <a:r>
                        <a:rPr lang="es-ES" sz="105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9</a:t>
                      </a:r>
                      <a:endParaRPr lang="es-ES" sz="105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chemeClr val="tx1"/>
                          </a:solidFill>
                          <a:latin typeface="Arial"/>
                          <a:ea typeface="Times New Roman"/>
                        </a:rPr>
                        <a:t>QIIME 2 – Práctica II</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611405790"/>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10</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21/10/2024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Análisis e interpretación de resultados</a:t>
                      </a:r>
                      <a:endParaRPr lang="es-ES" sz="1050" b="0" strike="noStrike" spc="-1" dirty="0">
                        <a:latin typeface="Times New Roman"/>
                      </a:endParaRPr>
                    </a:p>
                  </a:txBody>
                  <a:tcPr marL="68400" marR="68400"/>
                </a:tc>
                <a:extLst>
                  <a:ext uri="{0D108BD9-81ED-4DB2-BD59-A6C34878D82A}">
                    <a16:rowId xmlns:a16="http://schemas.microsoft.com/office/drawing/2014/main" val="3971261339"/>
                  </a:ext>
                </a:extLst>
              </a:tr>
              <a:tr h="38756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11</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Análisis e interpretación de resultados- Práctica I</a:t>
                      </a:r>
                      <a:endParaRPr lang="es-ES" sz="1050" b="0" strike="noStrike" spc="-1" dirty="0">
                        <a:latin typeface="Times New Roman"/>
                      </a:endParaRPr>
                    </a:p>
                  </a:txBody>
                  <a:tcPr marL="68400" marR="68400"/>
                </a:tc>
                <a:extLst>
                  <a:ext uri="{0D108BD9-81ED-4DB2-BD59-A6C34878D82A}">
                    <a16:rowId xmlns:a16="http://schemas.microsoft.com/office/drawing/2014/main" val="2516555305"/>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12</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28/10/2024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tabLst>
                          <a:tab pos="0" algn="l"/>
                        </a:tabLst>
                      </a:pPr>
                      <a:r>
                        <a:rPr lang="es-ES" sz="1050" b="0" strike="noStrike" spc="-1" dirty="0">
                          <a:solidFill>
                            <a:srgbClr val="000000"/>
                          </a:solidFill>
                          <a:latin typeface="Arial"/>
                          <a:ea typeface="Times New Roman"/>
                        </a:rPr>
                        <a:t>Análisis e interpretación de resultados- Práctica II</a:t>
                      </a:r>
                      <a:endParaRPr lang="es-ES" sz="1050" b="0" strike="noStrike" spc="-1" dirty="0">
                        <a:latin typeface="Times New Roman"/>
                      </a:endParaRPr>
                    </a:p>
                  </a:txBody>
                  <a:tcPr marL="68400" marR="68400"/>
                </a:tc>
                <a:extLst>
                  <a:ext uri="{0D108BD9-81ED-4DB2-BD59-A6C34878D82A}">
                    <a16:rowId xmlns:a16="http://schemas.microsoft.com/office/drawing/2014/main" val="2327636368"/>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13</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effectLst/>
                          <a:latin typeface="Calibri" panose="020F0502020204030204" pitchFamily="34" charset="0"/>
                          <a:ea typeface="Times New Roman" panose="02020603050405020304" pitchFamily="18" charset="0"/>
                          <a:cs typeface="Times New Roman" panose="02020603050405020304" pitchFamily="18" charset="0"/>
                        </a:rPr>
                        <a:t>30/10/2024</a:t>
                      </a:r>
                    </a:p>
                  </a:txBody>
                  <a:tcPr marL="68580" marR="68580" marT="0" marB="0" anchor="ctr"/>
                </a:tc>
                <a:tc>
                  <a:txBody>
                    <a:bodyPr/>
                    <a:lstStyle/>
                    <a:p>
                      <a:pPr algn="ctr">
                        <a:lnSpc>
                          <a:spcPct val="120000"/>
                        </a:lnSpc>
                      </a:pPr>
                      <a:r>
                        <a:rPr lang="es-ES" sz="1050" b="0" strike="noStrike" spc="-1" dirty="0">
                          <a:solidFill>
                            <a:srgbClr val="000000"/>
                          </a:solidFill>
                          <a:latin typeface="Calibri"/>
                          <a:ea typeface="Times New Roman"/>
                        </a:rPr>
                        <a:t>Tutoría colectiva</a:t>
                      </a:r>
                      <a:endParaRPr lang="es-ES" sz="1050" b="0" strike="noStrike" spc="-1" dirty="0">
                        <a:latin typeface="Times New Roman"/>
                      </a:endParaRPr>
                    </a:p>
                  </a:txBody>
                  <a:tcPr marL="68400" marR="68400"/>
                </a:tc>
                <a:extLst>
                  <a:ext uri="{0D108BD9-81ED-4DB2-BD59-A6C34878D82A}">
                    <a16:rowId xmlns:a16="http://schemas.microsoft.com/office/drawing/2014/main" val="486723286"/>
                  </a:ext>
                </a:extLst>
              </a:tr>
            </a:tbl>
          </a:graphicData>
        </a:graphic>
      </p:graphicFrame>
      <p:sp>
        <p:nvSpPr>
          <p:cNvPr id="6" name="Marcador de texto 5">
            <a:extLst>
              <a:ext uri="{FF2B5EF4-FFF2-40B4-BE49-F238E27FC236}">
                <a16:creationId xmlns:a16="http://schemas.microsoft.com/office/drawing/2014/main" id="{403EF7D3-2AC0-C040-9834-4C38EA06FBC2}"/>
              </a:ext>
            </a:extLst>
          </p:cNvPr>
          <p:cNvSpPr>
            <a:spLocks noGrp="1"/>
          </p:cNvSpPr>
          <p:nvPr>
            <p:ph type="body" sz="quarter" idx="12"/>
          </p:nvPr>
        </p:nvSpPr>
        <p:spPr/>
        <p:txBody>
          <a:bodyPr/>
          <a:lstStyle/>
          <a:p>
            <a:r>
              <a:rPr lang="es-ES" dirty="0"/>
              <a:t>SESIÓN 8</a:t>
            </a:r>
          </a:p>
        </p:txBody>
      </p:sp>
    </p:spTree>
    <p:extLst>
      <p:ext uri="{BB962C8B-B14F-4D97-AF65-F5344CB8AC3E}">
        <p14:creationId xmlns:p14="http://schemas.microsoft.com/office/powerpoint/2010/main" val="3732554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4524315"/>
          </a:xfrm>
          <a:prstGeom prst="rect">
            <a:avLst/>
          </a:prstGeom>
        </p:spPr>
        <p:txBody>
          <a:bodyPr wrap="square">
            <a:spAutoFit/>
          </a:bodyPr>
          <a:lstStyle/>
          <a:p>
            <a:pPr lvl="0"/>
            <a:r>
              <a:rPr lang="es-ES" dirty="0">
                <a:solidFill>
                  <a:schemeClr val="bg2"/>
                </a:solidFill>
                <a:latin typeface="Times New Roman" panose="02020603050405020304" pitchFamily="18" charset="0"/>
                <a:ea typeface="Times New Roman" panose="02020603050405020304" pitchFamily="18" charset="0"/>
              </a:rPr>
              <a:t> </a:t>
            </a:r>
            <a:r>
              <a:rPr lang="es-ES" b="1" dirty="0">
                <a:solidFill>
                  <a:schemeClr val="bg2"/>
                </a:solidFill>
              </a:rPr>
              <a:t>Descarga y exploración de los metadatos</a:t>
            </a:r>
          </a:p>
          <a:p>
            <a:pPr lvl="0"/>
            <a:endParaRPr lang="es-ES" dirty="0">
              <a:solidFill>
                <a:schemeClr val="bg2"/>
              </a:solidFill>
            </a:endParaRPr>
          </a:p>
          <a:p>
            <a:r>
              <a:rPr lang="es-ES" dirty="0"/>
              <a:t>Antes de comenzar a trabajar con estos datos, es recomendable crear un directorio desde el que trabajar. Por ejemplo con el nombre </a:t>
            </a:r>
            <a:r>
              <a:rPr lang="es-ES" dirty="0" err="1"/>
              <a:t>parkinson</a:t>
            </a:r>
            <a:r>
              <a:rPr lang="es-ES" dirty="0"/>
              <a:t> y poner todos los archivos de la práctica en el mismo. A continuación, descargaremos los metadatos asociados al estudio o descargaremos el archivo de aula virtual (</a:t>
            </a:r>
            <a:r>
              <a:rPr lang="es-ES" dirty="0" err="1"/>
              <a:t>metadata.tsv</a:t>
            </a:r>
            <a:r>
              <a:rPr lang="es-ES" dirty="0"/>
              <a:t>). Para ver estos metadatos de manera más visual podemos crear un formato data visual (.</a:t>
            </a:r>
            <a:r>
              <a:rPr lang="es-ES" dirty="0" err="1"/>
              <a:t>qzv</a:t>
            </a:r>
            <a:r>
              <a:rPr lang="es-ES" dirty="0"/>
              <a:t>) que se puede visualizar desde un navegador con la orden </a:t>
            </a:r>
            <a:r>
              <a:rPr lang="es-ES" dirty="0" err="1"/>
              <a:t>qiime</a:t>
            </a:r>
            <a:r>
              <a:rPr lang="es-ES" dirty="0"/>
              <a:t> </a:t>
            </a:r>
            <a:r>
              <a:rPr lang="es-ES" dirty="0" err="1"/>
              <a:t>tools</a:t>
            </a:r>
            <a:r>
              <a:rPr lang="es-ES" dirty="0"/>
              <a:t> </a:t>
            </a:r>
            <a:r>
              <a:rPr lang="es-ES" dirty="0" err="1"/>
              <a:t>view</a:t>
            </a:r>
            <a:r>
              <a:rPr lang="es-ES" dirty="0"/>
              <a:t>. </a:t>
            </a:r>
          </a:p>
          <a:p>
            <a:r>
              <a:rPr lang="es-ES" dirty="0"/>
              <a:t> </a:t>
            </a:r>
          </a:p>
          <a:p>
            <a:r>
              <a:rPr lang="es-ES" dirty="0"/>
              <a:t> </a:t>
            </a:r>
          </a:p>
          <a:p>
            <a:r>
              <a:rPr lang="en-US" dirty="0" err="1">
                <a:latin typeface="Courier" pitchFamily="2" charset="0"/>
              </a:rPr>
              <a:t>mkdir</a:t>
            </a:r>
            <a:r>
              <a:rPr lang="en-US" dirty="0">
                <a:latin typeface="Courier" pitchFamily="2" charset="0"/>
              </a:rPr>
              <a:t> ./</a:t>
            </a:r>
            <a:r>
              <a:rPr lang="en-US" dirty="0" err="1">
                <a:latin typeface="Courier" pitchFamily="2" charset="0"/>
              </a:rPr>
              <a:t>parkinson</a:t>
            </a:r>
            <a:endParaRPr lang="es-ES" dirty="0">
              <a:latin typeface="Courier" pitchFamily="2" charset="0"/>
            </a:endParaRPr>
          </a:p>
          <a:p>
            <a:r>
              <a:rPr lang="en-US" dirty="0">
                <a:latin typeface="Courier" pitchFamily="2" charset="0"/>
              </a:rPr>
              <a:t>cd ./</a:t>
            </a:r>
            <a:r>
              <a:rPr lang="en-US" dirty="0" err="1">
                <a:latin typeface="Courier" pitchFamily="2" charset="0"/>
              </a:rPr>
              <a:t>parkinson</a:t>
            </a:r>
            <a:endParaRPr lang="es-ES" dirty="0">
              <a:latin typeface="Courier" pitchFamily="2" charset="0"/>
            </a:endParaRPr>
          </a:p>
          <a:p>
            <a:r>
              <a:rPr lang="en-US" dirty="0"/>
              <a:t> </a:t>
            </a:r>
            <a:endParaRPr lang="es-ES" dirty="0"/>
          </a:p>
          <a:p>
            <a:r>
              <a:rPr lang="es-ES" dirty="0" err="1">
                <a:latin typeface="Courier" pitchFamily="2" charset="0"/>
              </a:rPr>
              <a:t>wget</a:t>
            </a:r>
            <a:r>
              <a:rPr lang="es-ES" dirty="0">
                <a:latin typeface="Courier" pitchFamily="2" charset="0"/>
              </a:rPr>
              <a:t> -O "</a:t>
            </a:r>
            <a:r>
              <a:rPr lang="es-ES" dirty="0" err="1">
                <a:latin typeface="Courier" pitchFamily="2" charset="0"/>
              </a:rPr>
              <a:t>metadata.tsv</a:t>
            </a:r>
            <a:r>
              <a:rPr lang="es-ES" dirty="0">
                <a:latin typeface="Courier" pitchFamily="2" charset="0"/>
              </a:rPr>
              <a:t>" </a:t>
            </a:r>
            <a:r>
              <a:rPr lang="es-ES" dirty="0">
                <a:latin typeface="Courier" pitchFamily="2" charset="0"/>
                <a:hlinkClick r:id="rId2"/>
              </a:rPr>
              <a:t>https://data.qiime2.org/2021.8/tutorials/pd-mice/sample_metadata.tsv</a:t>
            </a:r>
            <a:endParaRPr lang="es-ES" dirty="0">
              <a:latin typeface="Courier" pitchFamily="2" charset="0"/>
            </a:endParaRPr>
          </a:p>
          <a:p>
            <a:endParaRPr lang="es-ES" dirty="0">
              <a:latin typeface="Courier" pitchFamily="2" charset="0"/>
              <a:ea typeface="Times New Roman" panose="02020603050405020304" pitchFamily="18" charset="0"/>
            </a:endParaRPr>
          </a:p>
          <a:p>
            <a:r>
              <a:rPr lang="es-ES" dirty="0">
                <a:latin typeface="Arial" panose="020B0604020202020204" pitchFamily="34" charset="0"/>
                <a:ea typeface="Times New Roman" panose="02020603050405020304" pitchFamily="18" charset="0"/>
                <a:cs typeface="Arial" panose="020B0604020202020204" pitchFamily="34" charset="0"/>
              </a:rPr>
              <a:t>Alternativamente, descargar del aula virtual el archivo </a:t>
            </a:r>
            <a:r>
              <a:rPr lang="es-ES" dirty="0" err="1">
                <a:latin typeface="Arial" panose="020B0604020202020204" pitchFamily="34" charset="0"/>
                <a:cs typeface="Arial" panose="020B0604020202020204" pitchFamily="34" charset="0"/>
              </a:rPr>
              <a:t>metadata.tsv</a:t>
            </a:r>
            <a:endParaRPr lang="es-ES" dirty="0">
              <a:latin typeface="Arial" panose="020B0604020202020204" pitchFamily="34" charset="0"/>
              <a:ea typeface="Times New Roman" panose="02020603050405020304" pitchFamily="18" charset="0"/>
              <a:cs typeface="Arial" panose="020B0604020202020204" pitchFamily="34" charset="0"/>
            </a:endParaRPr>
          </a:p>
        </p:txBody>
      </p:sp>
      <p:sp>
        <p:nvSpPr>
          <p:cNvPr id="8" name="Marcador de texto 7">
            <a:extLst>
              <a:ext uri="{FF2B5EF4-FFF2-40B4-BE49-F238E27FC236}">
                <a16:creationId xmlns:a16="http://schemas.microsoft.com/office/drawing/2014/main" id="{0F031FE1-6AEB-6C44-92F0-C971D297AC81}"/>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796331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3139321"/>
          </a:xfrm>
          <a:prstGeom prst="rect">
            <a:avLst/>
          </a:prstGeom>
        </p:spPr>
        <p:txBody>
          <a:bodyPr wrap="square">
            <a:spAutoFit/>
          </a:bodyPr>
          <a:lstStyle/>
          <a:p>
            <a:pPr lvl="0"/>
            <a:r>
              <a:rPr lang="es-ES" dirty="0">
                <a:solidFill>
                  <a:schemeClr val="bg2"/>
                </a:solidFill>
                <a:latin typeface="Times New Roman" panose="02020603050405020304" pitchFamily="18" charset="0"/>
                <a:ea typeface="Times New Roman" panose="02020603050405020304" pitchFamily="18" charset="0"/>
              </a:rPr>
              <a:t> </a:t>
            </a:r>
            <a:r>
              <a:rPr lang="es-ES" b="1" dirty="0">
                <a:solidFill>
                  <a:schemeClr val="bg2"/>
                </a:solidFill>
              </a:rPr>
              <a:t>Descarga y exploración de los metadatos</a:t>
            </a:r>
          </a:p>
          <a:p>
            <a:pPr lvl="0"/>
            <a:endParaRPr lang="es-ES" dirty="0">
              <a:solidFill>
                <a:schemeClr val="bg2"/>
              </a:solidFill>
            </a:endParaRPr>
          </a:p>
          <a:p>
            <a:r>
              <a:rPr lang="es-ES" dirty="0">
                <a:latin typeface="Courier" pitchFamily="2" charset="0"/>
              </a:rPr>
              <a:t> </a:t>
            </a:r>
          </a:p>
          <a:p>
            <a:r>
              <a:rPr lang="es-ES" dirty="0" err="1">
                <a:latin typeface="Courier" pitchFamily="2" charset="0"/>
              </a:rPr>
              <a:t>qiime</a:t>
            </a:r>
            <a:r>
              <a:rPr lang="es-ES" dirty="0">
                <a:latin typeface="Courier" pitchFamily="2" charset="0"/>
              </a:rPr>
              <a:t> </a:t>
            </a:r>
            <a:r>
              <a:rPr lang="es-ES" dirty="0" err="1">
                <a:latin typeface="Courier" pitchFamily="2" charset="0"/>
              </a:rPr>
              <a:t>metadata</a:t>
            </a:r>
            <a:r>
              <a:rPr lang="es-ES" dirty="0">
                <a:latin typeface="Courier" pitchFamily="2" charset="0"/>
              </a:rPr>
              <a:t> </a:t>
            </a:r>
            <a:r>
              <a:rPr lang="es-ES" dirty="0" err="1">
                <a:latin typeface="Courier" pitchFamily="2" charset="0"/>
              </a:rPr>
              <a:t>tabulate</a:t>
            </a:r>
            <a:r>
              <a:rPr lang="es-ES" dirty="0">
                <a:latin typeface="Courier" pitchFamily="2" charset="0"/>
              </a:rPr>
              <a:t> \</a:t>
            </a:r>
          </a:p>
          <a:p>
            <a:r>
              <a:rPr lang="es-ES" dirty="0">
                <a:latin typeface="Courier" pitchFamily="2" charset="0"/>
              </a:rPr>
              <a:t>  </a:t>
            </a:r>
            <a:r>
              <a:rPr lang="en-US" dirty="0">
                <a:latin typeface="Courier" pitchFamily="2" charset="0"/>
              </a:rPr>
              <a:t>--m-input-file </a:t>
            </a:r>
            <a:r>
              <a:rPr lang="en-US" dirty="0" err="1">
                <a:latin typeface="Courier" pitchFamily="2" charset="0"/>
              </a:rPr>
              <a:t>metadata.tsv</a:t>
            </a:r>
            <a:r>
              <a:rPr lang="en-US" dirty="0">
                <a:latin typeface="Courier" pitchFamily="2" charset="0"/>
              </a:rPr>
              <a:t> \</a:t>
            </a:r>
            <a:endParaRPr lang="es-ES" dirty="0">
              <a:latin typeface="Courier" pitchFamily="2" charset="0"/>
            </a:endParaRPr>
          </a:p>
          <a:p>
            <a:r>
              <a:rPr lang="en-US" dirty="0">
                <a:latin typeface="Courier" pitchFamily="2" charset="0"/>
              </a:rPr>
              <a:t>  --o-visualization </a:t>
            </a:r>
            <a:r>
              <a:rPr lang="en-US" dirty="0" err="1">
                <a:latin typeface="Courier" pitchFamily="2" charset="0"/>
              </a:rPr>
              <a:t>metadata.qzv</a:t>
            </a:r>
            <a:endParaRPr lang="es-ES" dirty="0">
              <a:latin typeface="Courier" pitchFamily="2" charset="0"/>
            </a:endParaRPr>
          </a:p>
          <a:p>
            <a:r>
              <a:rPr lang="en-US" dirty="0">
                <a:latin typeface="Courier" pitchFamily="2" charset="0"/>
              </a:rPr>
              <a:t> </a:t>
            </a:r>
          </a:p>
          <a:p>
            <a:endParaRPr lang="en-US" dirty="0">
              <a:latin typeface="Courier" pitchFamily="2" charset="0"/>
            </a:endParaRPr>
          </a:p>
          <a:p>
            <a:endParaRPr lang="es-ES" dirty="0">
              <a:latin typeface="Courier" pitchFamily="2" charset="0"/>
            </a:endParaRPr>
          </a:p>
          <a:p>
            <a:r>
              <a:rPr lang="en-US" dirty="0" err="1">
                <a:latin typeface="Courier" pitchFamily="2" charset="0"/>
              </a:rPr>
              <a:t>qiime</a:t>
            </a:r>
            <a:r>
              <a:rPr lang="en-US" dirty="0">
                <a:latin typeface="Courier" pitchFamily="2" charset="0"/>
              </a:rPr>
              <a:t> tools view </a:t>
            </a:r>
            <a:r>
              <a:rPr lang="en-US" dirty="0" err="1">
                <a:latin typeface="Courier" pitchFamily="2" charset="0"/>
              </a:rPr>
              <a:t>metadata.qzv</a:t>
            </a:r>
            <a:endParaRPr lang="es-ES" dirty="0">
              <a:latin typeface="Courier" pitchFamily="2" charset="0"/>
            </a:endParaRPr>
          </a:p>
          <a:p>
            <a:pPr algn="just">
              <a:spcAft>
                <a:spcPts val="0"/>
              </a:spcAft>
            </a:pPr>
            <a:endParaRPr lang="es-ES" dirty="0">
              <a:latin typeface="Times New Roman" panose="02020603050405020304" pitchFamily="18" charset="0"/>
              <a:ea typeface="Times New Roman" panose="02020603050405020304" pitchFamily="18" charset="0"/>
            </a:endParaRPr>
          </a:p>
        </p:txBody>
      </p:sp>
      <p:pic>
        <p:nvPicPr>
          <p:cNvPr id="8" name="Imagen 7" descr="Tabla&#10;&#10;Descripción generada automáticamente">
            <a:extLst>
              <a:ext uri="{FF2B5EF4-FFF2-40B4-BE49-F238E27FC236}">
                <a16:creationId xmlns:a16="http://schemas.microsoft.com/office/drawing/2014/main" id="{0ED1EDDF-19FD-6346-8B8B-85D52E685D16}"/>
              </a:ext>
            </a:extLst>
          </p:cNvPr>
          <p:cNvPicPr>
            <a:picLocks noChangeAspect="1"/>
          </p:cNvPicPr>
          <p:nvPr/>
        </p:nvPicPr>
        <p:blipFill>
          <a:blip r:embed="rId2"/>
          <a:stretch>
            <a:fillRect/>
          </a:stretch>
        </p:blipFill>
        <p:spPr>
          <a:xfrm>
            <a:off x="5561923" y="2783406"/>
            <a:ext cx="6451612" cy="3358505"/>
          </a:xfrm>
          <a:prstGeom prst="rect">
            <a:avLst/>
          </a:prstGeom>
        </p:spPr>
      </p:pic>
      <p:pic>
        <p:nvPicPr>
          <p:cNvPr id="11" name="Imagen 10">
            <a:extLst>
              <a:ext uri="{FF2B5EF4-FFF2-40B4-BE49-F238E27FC236}">
                <a16:creationId xmlns:a16="http://schemas.microsoft.com/office/drawing/2014/main" id="{3605694C-E85A-2E4B-9813-B6B52855610E}"/>
              </a:ext>
            </a:extLst>
          </p:cNvPr>
          <p:cNvPicPr>
            <a:picLocks noChangeAspect="1"/>
          </p:cNvPicPr>
          <p:nvPr/>
        </p:nvPicPr>
        <p:blipFill>
          <a:blip r:embed="rId3"/>
          <a:stretch>
            <a:fillRect/>
          </a:stretch>
        </p:blipFill>
        <p:spPr>
          <a:xfrm>
            <a:off x="1220848" y="3741263"/>
            <a:ext cx="3695700" cy="330200"/>
          </a:xfrm>
          <a:prstGeom prst="rect">
            <a:avLst/>
          </a:prstGeom>
        </p:spPr>
      </p:pic>
      <p:sp>
        <p:nvSpPr>
          <p:cNvPr id="10" name="Marcador de texto 9">
            <a:extLst>
              <a:ext uri="{FF2B5EF4-FFF2-40B4-BE49-F238E27FC236}">
                <a16:creationId xmlns:a16="http://schemas.microsoft.com/office/drawing/2014/main" id="{420A72A2-33AE-D44F-A71F-3EECA923651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2638638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646331"/>
          </a:xfrm>
          <a:prstGeom prst="rect">
            <a:avLst/>
          </a:prstGeom>
        </p:spPr>
        <p:txBody>
          <a:bodyPr wrap="square">
            <a:spAutoFit/>
          </a:bodyPr>
          <a:lstStyle/>
          <a:p>
            <a:pPr lvl="0"/>
            <a:r>
              <a:rPr lang="es-ES" dirty="0">
                <a:solidFill>
                  <a:schemeClr val="bg2"/>
                </a:solidFill>
                <a:latin typeface="Times New Roman" panose="02020603050405020304" pitchFamily="18" charset="0"/>
                <a:ea typeface="Times New Roman" panose="02020603050405020304" pitchFamily="18" charset="0"/>
              </a:rPr>
              <a:t> </a:t>
            </a:r>
            <a:r>
              <a:rPr lang="es-ES" b="1" dirty="0">
                <a:solidFill>
                  <a:schemeClr val="bg2"/>
                </a:solidFill>
              </a:rPr>
              <a:t>Descarga y exploración de los metadatos</a:t>
            </a:r>
          </a:p>
          <a:p>
            <a:pPr algn="just">
              <a:spcAft>
                <a:spcPts val="0"/>
              </a:spcAft>
            </a:pPr>
            <a:endParaRPr lang="es-ES" dirty="0">
              <a:latin typeface="Times New Roman" panose="02020603050405020304" pitchFamily="18" charset="0"/>
              <a:ea typeface="Times New Roman" panose="02020603050405020304" pitchFamily="18" charset="0"/>
            </a:endParaRPr>
          </a:p>
        </p:txBody>
      </p:sp>
      <p:pic>
        <p:nvPicPr>
          <p:cNvPr id="8" name="Imagen 7" descr="Tabla&#10;&#10;Descripción generada automáticamente">
            <a:extLst>
              <a:ext uri="{FF2B5EF4-FFF2-40B4-BE49-F238E27FC236}">
                <a16:creationId xmlns:a16="http://schemas.microsoft.com/office/drawing/2014/main" id="{0DF86981-70E8-9F44-BD6B-B25A3C1711BF}"/>
              </a:ext>
            </a:extLst>
          </p:cNvPr>
          <p:cNvPicPr>
            <a:picLocks noChangeAspect="1"/>
          </p:cNvPicPr>
          <p:nvPr/>
        </p:nvPicPr>
        <p:blipFill rotWithShape="1">
          <a:blip r:embed="rId2"/>
          <a:srcRect t="27206"/>
          <a:stretch/>
        </p:blipFill>
        <p:spPr>
          <a:xfrm>
            <a:off x="361059" y="2259131"/>
            <a:ext cx="11065654" cy="4193233"/>
          </a:xfrm>
          <a:prstGeom prst="rect">
            <a:avLst/>
          </a:prstGeom>
        </p:spPr>
      </p:pic>
      <p:sp>
        <p:nvSpPr>
          <p:cNvPr id="10" name="Marcador de texto 9">
            <a:extLst>
              <a:ext uri="{FF2B5EF4-FFF2-40B4-BE49-F238E27FC236}">
                <a16:creationId xmlns:a16="http://schemas.microsoft.com/office/drawing/2014/main" id="{F7A1235F-DB3A-AD4E-BCA9-4BFCC24E0AA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049669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2308324"/>
          </a:xfrm>
          <a:prstGeom prst="rect">
            <a:avLst/>
          </a:prstGeom>
        </p:spPr>
        <p:txBody>
          <a:bodyPr wrap="square">
            <a:spAutoFit/>
          </a:bodyPr>
          <a:lstStyle/>
          <a:p>
            <a:pPr lvl="0"/>
            <a:r>
              <a:rPr lang="es-ES" b="1" dirty="0"/>
              <a:t>¿Cuántas muestras se utilizan en este estudio? ¿Cuántas de ellas corresponden a ratones sanos? </a:t>
            </a:r>
          </a:p>
          <a:p>
            <a:pPr lvl="0"/>
            <a:r>
              <a:rPr lang="es-ES" b="1" dirty="0"/>
              <a:t>¿Cuántos ratones hay? Para cada uno de estos ratones, ¿Cuántos días después del trasplante se tomaron las muestras?</a:t>
            </a:r>
          </a:p>
          <a:p>
            <a:r>
              <a:rPr lang="es-ES" dirty="0"/>
              <a:t> </a:t>
            </a:r>
          </a:p>
          <a:p>
            <a:r>
              <a:rPr lang="es-ES" dirty="0"/>
              <a:t>Hay un total 48 muestras, 24 de ellas corresponden a ratones sanos.</a:t>
            </a:r>
          </a:p>
          <a:p>
            <a:r>
              <a:rPr lang="es-ES" dirty="0"/>
              <a:t>Hay un total de 12 ratones distintos, para cada ratón se tomó muestra en 4 tiempos distintos.</a:t>
            </a:r>
          </a:p>
          <a:p>
            <a:pPr lvl="0"/>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B41BBACC-9C4E-A14C-B96C-3078740B00F2}"/>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1794143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4801314"/>
          </a:xfrm>
          <a:prstGeom prst="rect">
            <a:avLst/>
          </a:prstGeom>
        </p:spPr>
        <p:txBody>
          <a:bodyPr wrap="square">
            <a:spAutoFit/>
          </a:bodyPr>
          <a:lstStyle/>
          <a:p>
            <a:pPr lvl="0"/>
            <a:r>
              <a:rPr lang="es-ES" b="1" dirty="0">
                <a:solidFill>
                  <a:schemeClr val="bg2"/>
                </a:solidFill>
              </a:rPr>
              <a:t>Descarga y exploración de los datos de secuenciación</a:t>
            </a:r>
          </a:p>
          <a:p>
            <a:pPr lvl="0"/>
            <a:endParaRPr lang="es-ES" dirty="0">
              <a:solidFill>
                <a:schemeClr val="bg2"/>
              </a:solidFill>
            </a:endParaRPr>
          </a:p>
          <a:p>
            <a:r>
              <a:rPr lang="es-ES" dirty="0"/>
              <a:t>A continuación importaremos los datos de secuenciación, que fueron secuenciados usando los </a:t>
            </a:r>
            <a:r>
              <a:rPr lang="es-ES" i="1" dirty="0" err="1"/>
              <a:t>primers</a:t>
            </a:r>
            <a:r>
              <a:rPr lang="es-ES" dirty="0"/>
              <a:t> EMP 515f-806r para amplificar parte del gen 16SR y un equipo </a:t>
            </a:r>
            <a:r>
              <a:rPr lang="es-ES" dirty="0" err="1"/>
              <a:t>Illumina</a:t>
            </a:r>
            <a:r>
              <a:rPr lang="es-ES" dirty="0"/>
              <a:t> </a:t>
            </a:r>
            <a:r>
              <a:rPr lang="es-ES" dirty="0" err="1"/>
              <a:t>Miseq</a:t>
            </a:r>
            <a:r>
              <a:rPr lang="es-ES" dirty="0"/>
              <a:t> con lecturas </a:t>
            </a:r>
            <a:r>
              <a:rPr lang="es-ES" i="1" dirty="0" err="1"/>
              <a:t>paired</a:t>
            </a:r>
            <a:r>
              <a:rPr lang="es-ES" i="1" dirty="0"/>
              <a:t> </a:t>
            </a:r>
            <a:r>
              <a:rPr lang="es-ES" i="1" dirty="0" err="1"/>
              <a:t>end</a:t>
            </a:r>
            <a:r>
              <a:rPr lang="es-ES" i="1" dirty="0"/>
              <a:t> </a:t>
            </a:r>
            <a:r>
              <a:rPr lang="es-ES" dirty="0"/>
              <a:t>2x150 </a:t>
            </a:r>
            <a:r>
              <a:rPr lang="es-ES" dirty="0" err="1"/>
              <a:t>bp</a:t>
            </a:r>
            <a:r>
              <a:rPr lang="es-ES" dirty="0"/>
              <a:t>. </a:t>
            </a:r>
          </a:p>
          <a:p>
            <a:r>
              <a:rPr lang="es-ES" dirty="0"/>
              <a:t>Trabajaremos con las secuencias de manera individual, ya que la región que cubren los </a:t>
            </a:r>
            <a:r>
              <a:rPr lang="es-ES" dirty="0" err="1"/>
              <a:t>primers</a:t>
            </a:r>
            <a:r>
              <a:rPr lang="es-ES" dirty="0"/>
              <a:t> es de 290 pares de bases, por lo que no tiene sentido utilizar estas lecturas.  </a:t>
            </a:r>
          </a:p>
          <a:p>
            <a:endParaRPr lang="es-ES" dirty="0"/>
          </a:p>
          <a:p>
            <a:r>
              <a:rPr lang="es-ES" dirty="0"/>
              <a:t>Las lecturas ya han sido </a:t>
            </a:r>
            <a:r>
              <a:rPr lang="es-ES" dirty="0" err="1"/>
              <a:t>demultiplexadas</a:t>
            </a:r>
            <a:r>
              <a:rPr lang="es-ES" dirty="0"/>
              <a:t> por el centro de secuenciación (es decir de todo el conjunto de lecturas, pertenecientes a distintas muestras que se distinguen porque cada una lleva un </a:t>
            </a:r>
            <a:r>
              <a:rPr lang="es-ES" i="1" dirty="0" err="1"/>
              <a:t>barcode</a:t>
            </a:r>
            <a:r>
              <a:rPr lang="es-ES" dirty="0"/>
              <a:t>, etiqueta de </a:t>
            </a:r>
            <a:r>
              <a:rPr lang="es-ES" dirty="0" err="1"/>
              <a:t>oligonucleotidos</a:t>
            </a:r>
            <a:r>
              <a:rPr lang="es-ES" dirty="0"/>
              <a:t> distinta, se han separado según la muestra). </a:t>
            </a:r>
          </a:p>
          <a:p>
            <a:r>
              <a:rPr lang="es-ES" dirty="0"/>
              <a:t> </a:t>
            </a:r>
          </a:p>
          <a:p>
            <a:r>
              <a:rPr lang="es-ES" dirty="0"/>
              <a:t>En el caso de no tener las lecturas </a:t>
            </a:r>
            <a:r>
              <a:rPr lang="es-ES" dirty="0" err="1"/>
              <a:t>demultiplexadas</a:t>
            </a:r>
            <a:r>
              <a:rPr lang="es-ES" dirty="0"/>
              <a:t>, se puede utilizar el comando </a:t>
            </a:r>
            <a:r>
              <a:rPr lang="es-ES" i="1" dirty="0" err="1"/>
              <a:t>qiime</a:t>
            </a:r>
            <a:r>
              <a:rPr lang="es-ES" i="1" dirty="0"/>
              <a:t> </a:t>
            </a:r>
            <a:r>
              <a:rPr lang="es-ES" i="1" dirty="0" err="1"/>
              <a:t>demux</a:t>
            </a:r>
            <a:r>
              <a:rPr lang="es-ES" dirty="0"/>
              <a:t>, un buen tutorial a seguir es el siguiente: </a:t>
            </a:r>
          </a:p>
          <a:p>
            <a:r>
              <a:rPr lang="es-ES" dirty="0"/>
              <a:t> </a:t>
            </a:r>
          </a:p>
          <a:p>
            <a:r>
              <a:rPr lang="es-ES" u="sng" dirty="0">
                <a:hlinkClick r:id="rId2"/>
              </a:rPr>
              <a:t>https://docs.qiime2.org/2021.8/tutorials/moving-pictures/</a:t>
            </a:r>
            <a:endParaRPr lang="es-ES" dirty="0"/>
          </a:p>
          <a:p>
            <a:pPr lvl="0"/>
            <a:endParaRPr lang="es-ES" dirty="0">
              <a:latin typeface="Times New Roman" panose="02020603050405020304" pitchFamily="18" charset="0"/>
              <a:ea typeface="Times New Roman" panose="02020603050405020304" pitchFamily="18" charset="0"/>
            </a:endParaRPr>
          </a:p>
        </p:txBody>
      </p:sp>
      <p:sp>
        <p:nvSpPr>
          <p:cNvPr id="7" name="Marcador de texto 6">
            <a:extLst>
              <a:ext uri="{FF2B5EF4-FFF2-40B4-BE49-F238E27FC236}">
                <a16:creationId xmlns:a16="http://schemas.microsoft.com/office/drawing/2014/main" id="{993B7FFC-A383-8D44-84ED-A2014425F7D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0626904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3970318"/>
          </a:xfrm>
          <a:prstGeom prst="rect">
            <a:avLst/>
          </a:prstGeom>
        </p:spPr>
        <p:txBody>
          <a:bodyPr wrap="square">
            <a:spAutoFit/>
          </a:bodyPr>
          <a:lstStyle/>
          <a:p>
            <a:pPr lvl="0"/>
            <a:r>
              <a:rPr lang="es-ES" b="1" dirty="0">
                <a:solidFill>
                  <a:schemeClr val="bg2"/>
                </a:solidFill>
              </a:rPr>
              <a:t>Descarga y exploración de los datos de secuenciación</a:t>
            </a:r>
            <a:endParaRPr lang="es-ES" dirty="0">
              <a:solidFill>
                <a:schemeClr val="bg2"/>
              </a:solidFill>
            </a:endParaRPr>
          </a:p>
          <a:p>
            <a:r>
              <a:rPr lang="es-ES" dirty="0"/>
              <a:t>Para descargarnos los datos utilizaremos los siguientes comandos:</a:t>
            </a:r>
          </a:p>
          <a:p>
            <a:r>
              <a:rPr lang="en-US" dirty="0">
                <a:latin typeface="Courier" pitchFamily="2" charset="0"/>
              </a:rPr>
              <a:t> </a:t>
            </a:r>
            <a:endParaRPr lang="es-ES" dirty="0">
              <a:latin typeface="Courier" pitchFamily="2" charset="0"/>
            </a:endParaRPr>
          </a:p>
          <a:p>
            <a:r>
              <a:rPr lang="es-ES" dirty="0" err="1">
                <a:latin typeface="Courier" pitchFamily="2" charset="0"/>
              </a:rPr>
              <a:t>wget</a:t>
            </a:r>
            <a:r>
              <a:rPr lang="es-ES" dirty="0">
                <a:latin typeface="Courier" pitchFamily="2" charset="0"/>
              </a:rPr>
              <a:t> \</a:t>
            </a:r>
          </a:p>
          <a:p>
            <a:r>
              <a:rPr lang="es-ES" dirty="0">
                <a:latin typeface="Courier" pitchFamily="2" charset="0"/>
              </a:rPr>
              <a:t>  -O "</a:t>
            </a:r>
            <a:r>
              <a:rPr lang="es-ES" dirty="0" err="1">
                <a:latin typeface="Courier" pitchFamily="2" charset="0"/>
              </a:rPr>
              <a:t>manifest.tsv</a:t>
            </a:r>
            <a:r>
              <a:rPr lang="es-ES" dirty="0">
                <a:latin typeface="Courier" pitchFamily="2" charset="0"/>
              </a:rPr>
              <a:t>" \</a:t>
            </a:r>
          </a:p>
          <a:p>
            <a:r>
              <a:rPr lang="es-ES" dirty="0">
                <a:latin typeface="Courier" pitchFamily="2" charset="0"/>
              </a:rPr>
              <a:t>  https://data.qiime2.org/2021.8/</a:t>
            </a:r>
            <a:r>
              <a:rPr lang="es-ES" dirty="0" err="1">
                <a:latin typeface="Courier" pitchFamily="2" charset="0"/>
              </a:rPr>
              <a:t>tutorials</a:t>
            </a:r>
            <a:r>
              <a:rPr lang="es-ES" dirty="0">
                <a:latin typeface="Courier" pitchFamily="2" charset="0"/>
              </a:rPr>
              <a:t>/</a:t>
            </a:r>
            <a:r>
              <a:rPr lang="es-ES" dirty="0" err="1">
                <a:latin typeface="Courier" pitchFamily="2" charset="0"/>
              </a:rPr>
              <a:t>pd-mice</a:t>
            </a:r>
            <a:r>
              <a:rPr lang="es-ES" dirty="0">
                <a:latin typeface="Courier" pitchFamily="2" charset="0"/>
              </a:rPr>
              <a:t>/</a:t>
            </a:r>
            <a:r>
              <a:rPr lang="es-ES" dirty="0" err="1">
                <a:latin typeface="Courier" pitchFamily="2" charset="0"/>
              </a:rPr>
              <a:t>manifest</a:t>
            </a:r>
            <a:endParaRPr lang="es-ES" dirty="0">
              <a:latin typeface="Courier" pitchFamily="2" charset="0"/>
            </a:endParaRPr>
          </a:p>
          <a:p>
            <a:r>
              <a:rPr lang="en-US" dirty="0" err="1">
                <a:latin typeface="Courier" pitchFamily="2" charset="0"/>
              </a:rPr>
              <a:t>wget</a:t>
            </a:r>
            <a:r>
              <a:rPr lang="en-US" dirty="0">
                <a:latin typeface="Courier" pitchFamily="2" charset="0"/>
              </a:rPr>
              <a:t> \</a:t>
            </a:r>
            <a:endParaRPr lang="es-ES" dirty="0">
              <a:latin typeface="Courier" pitchFamily="2" charset="0"/>
            </a:endParaRPr>
          </a:p>
          <a:p>
            <a:r>
              <a:rPr lang="en-US" dirty="0">
                <a:latin typeface="Courier" pitchFamily="2" charset="0"/>
              </a:rPr>
              <a:t>  -O "</a:t>
            </a:r>
            <a:r>
              <a:rPr lang="en-US" dirty="0" err="1">
                <a:latin typeface="Courier" pitchFamily="2" charset="0"/>
              </a:rPr>
              <a:t>demultiplexed_seqs.zip</a:t>
            </a:r>
            <a:r>
              <a:rPr lang="en-US" dirty="0">
                <a:latin typeface="Courier" pitchFamily="2" charset="0"/>
              </a:rPr>
              <a:t>" \</a:t>
            </a:r>
            <a:endParaRPr lang="es-ES" dirty="0">
              <a:latin typeface="Courier" pitchFamily="2" charset="0"/>
            </a:endParaRPr>
          </a:p>
          <a:p>
            <a:r>
              <a:rPr lang="en-US" dirty="0">
                <a:latin typeface="Courier" pitchFamily="2" charset="0"/>
              </a:rPr>
              <a:t>  "https://data.qiime2.org/2021.8/tutorials/pd-mice/</a:t>
            </a:r>
            <a:r>
              <a:rPr lang="en-US" dirty="0" err="1">
                <a:latin typeface="Courier" pitchFamily="2" charset="0"/>
              </a:rPr>
              <a:t>demultiplexed_seqs.zip</a:t>
            </a:r>
            <a:r>
              <a:rPr lang="en-US" dirty="0">
                <a:latin typeface="Courier" pitchFamily="2" charset="0"/>
              </a:rPr>
              <a:t>"</a:t>
            </a:r>
            <a:endParaRPr lang="es-ES" dirty="0">
              <a:latin typeface="Courier" pitchFamily="2" charset="0"/>
            </a:endParaRPr>
          </a:p>
          <a:p>
            <a:r>
              <a:rPr lang="en-US" dirty="0">
                <a:latin typeface="Courier" pitchFamily="2" charset="0"/>
              </a:rPr>
              <a:t>unzip </a:t>
            </a:r>
            <a:r>
              <a:rPr lang="en-US" dirty="0" err="1">
                <a:latin typeface="Courier" pitchFamily="2" charset="0"/>
              </a:rPr>
              <a:t>demultiplexed_seqs.zip</a:t>
            </a:r>
            <a:endParaRPr lang="es-ES" dirty="0">
              <a:latin typeface="Courier" pitchFamily="2" charset="0"/>
            </a:endParaRPr>
          </a:p>
          <a:p>
            <a:endParaRPr lang="es-ES" dirty="0"/>
          </a:p>
          <a:p>
            <a:r>
              <a:rPr lang="es-ES" dirty="0"/>
              <a:t>Alternativamente, podemos descargar estos dos archivos, </a:t>
            </a:r>
            <a:r>
              <a:rPr lang="es-ES" dirty="0" err="1">
                <a:latin typeface="Courier" pitchFamily="2" charset="0"/>
              </a:rPr>
              <a:t>manifest.tsv</a:t>
            </a:r>
            <a:r>
              <a:rPr lang="es-ES" dirty="0">
                <a:latin typeface="Courier" pitchFamily="2" charset="0"/>
              </a:rPr>
              <a:t> y </a:t>
            </a:r>
            <a:r>
              <a:rPr lang="en-US" dirty="0" err="1">
                <a:latin typeface="Courier" pitchFamily="2" charset="0"/>
              </a:rPr>
              <a:t>demultiplexed_seqs.zip</a:t>
            </a:r>
            <a:r>
              <a:rPr lang="en-US" dirty="0">
                <a:latin typeface="Courier" pitchFamily="2" charset="0"/>
              </a:rPr>
              <a:t> </a:t>
            </a:r>
            <a:r>
              <a:rPr lang="es-ES" dirty="0"/>
              <a:t>del aula virtual</a:t>
            </a:r>
          </a:p>
          <a:p>
            <a:pPr lvl="0"/>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276120DB-7501-3649-A017-655BC9239B1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120391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4801314"/>
          </a:xfrm>
          <a:prstGeom prst="rect">
            <a:avLst/>
          </a:prstGeom>
        </p:spPr>
        <p:txBody>
          <a:bodyPr wrap="square">
            <a:spAutoFit/>
          </a:bodyPr>
          <a:lstStyle/>
          <a:p>
            <a:pPr lvl="0"/>
            <a:r>
              <a:rPr lang="es-ES" b="1" dirty="0">
                <a:solidFill>
                  <a:schemeClr val="bg2"/>
                </a:solidFill>
              </a:rPr>
              <a:t>Descarga y exploración de los datos de secuenciación</a:t>
            </a:r>
            <a:endParaRPr lang="es-ES" dirty="0">
              <a:solidFill>
                <a:schemeClr val="bg2"/>
              </a:solidFill>
            </a:endParaRPr>
          </a:p>
          <a:p>
            <a:r>
              <a:rPr lang="en-US" dirty="0">
                <a:latin typeface="Courier" pitchFamily="2" charset="0"/>
              </a:rPr>
              <a:t>head </a:t>
            </a:r>
            <a:r>
              <a:rPr lang="en-US" dirty="0" err="1">
                <a:latin typeface="Courier" pitchFamily="2" charset="0"/>
              </a:rPr>
              <a:t>manifest.tsv</a:t>
            </a:r>
            <a:endParaRPr lang="es-ES" dirty="0">
              <a:latin typeface="Courier" pitchFamily="2" charset="0"/>
            </a:endParaRPr>
          </a:p>
          <a:p>
            <a:endParaRPr lang="es-ES" dirty="0"/>
          </a:p>
          <a:p>
            <a:endParaRPr lang="es-ES" dirty="0"/>
          </a:p>
          <a:p>
            <a:endParaRPr lang="es-ES" dirty="0"/>
          </a:p>
          <a:p>
            <a:endParaRPr lang="es-ES" dirty="0"/>
          </a:p>
          <a:p>
            <a:endParaRPr lang="es-ES" dirty="0"/>
          </a:p>
          <a:p>
            <a:endParaRPr lang="es-ES" dirty="0"/>
          </a:p>
          <a:p>
            <a:endParaRPr lang="es-ES" dirty="0"/>
          </a:p>
          <a:p>
            <a:r>
              <a:rPr lang="es-ES" dirty="0"/>
              <a:t> </a:t>
            </a:r>
          </a:p>
          <a:p>
            <a:r>
              <a:rPr lang="es-ES" dirty="0"/>
              <a:t>A continuación importaremos los datos en QIIME 2 especificando  que el formato son lecturas </a:t>
            </a:r>
            <a:r>
              <a:rPr lang="es-ES" dirty="0" err="1"/>
              <a:t>demultiplexadas</a:t>
            </a:r>
            <a:r>
              <a:rPr lang="es-ES" dirty="0"/>
              <a:t> single </a:t>
            </a:r>
            <a:r>
              <a:rPr lang="es-ES" dirty="0" err="1"/>
              <a:t>end</a:t>
            </a:r>
            <a:r>
              <a:rPr lang="es-ES" dirty="0"/>
              <a:t> (</a:t>
            </a:r>
            <a:r>
              <a:rPr lang="es-ES" dirty="0" err="1"/>
              <a:t>SampleData</a:t>
            </a:r>
            <a:r>
              <a:rPr lang="es-ES" dirty="0"/>
              <a:t>[</a:t>
            </a:r>
            <a:r>
              <a:rPr lang="es-ES" dirty="0" err="1"/>
              <a:t>SequencesWithQuality</a:t>
            </a:r>
            <a:r>
              <a:rPr lang="es-ES" dirty="0"/>
              <a:t>]). Si fueran parejas de lecturas especificaríamos </a:t>
            </a:r>
            <a:r>
              <a:rPr lang="es-ES" dirty="0" err="1"/>
              <a:t>SampleData</a:t>
            </a:r>
            <a:r>
              <a:rPr lang="es-ES" dirty="0"/>
              <a:t>[</a:t>
            </a:r>
            <a:r>
              <a:rPr lang="es-ES" dirty="0" err="1"/>
              <a:t>PairedEndSequencesWithQuality</a:t>
            </a:r>
            <a:r>
              <a:rPr lang="es-ES" dirty="0"/>
              <a:t>]. Usaremos el formato </a:t>
            </a:r>
            <a:r>
              <a:rPr lang="es-ES" dirty="0" err="1"/>
              <a:t>manifest</a:t>
            </a:r>
            <a:r>
              <a:rPr lang="es-ES" dirty="0"/>
              <a:t> para la importación. Hemos creado un artefacto </a:t>
            </a:r>
            <a:r>
              <a:rPr lang="es-ES_tradnl" dirty="0" err="1"/>
              <a:t>demux_seqs.qza</a:t>
            </a:r>
            <a:r>
              <a:rPr lang="es-ES_tradnl" dirty="0"/>
              <a:t>, que podemos visualizar creando un formato .</a:t>
            </a:r>
            <a:r>
              <a:rPr lang="es-ES_tradnl" dirty="0" err="1"/>
              <a:t>qzv</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pic>
        <p:nvPicPr>
          <p:cNvPr id="8" name="Imagen 7" descr="Imagen que contiene Texto&#10;&#10;Descripción generada automáticamente">
            <a:extLst>
              <a:ext uri="{FF2B5EF4-FFF2-40B4-BE49-F238E27FC236}">
                <a16:creationId xmlns:a16="http://schemas.microsoft.com/office/drawing/2014/main" id="{759DB765-29C7-2A49-A1B2-B132463F4222}"/>
              </a:ext>
            </a:extLst>
          </p:cNvPr>
          <p:cNvPicPr>
            <a:picLocks noChangeAspect="1"/>
          </p:cNvPicPr>
          <p:nvPr/>
        </p:nvPicPr>
        <p:blipFill>
          <a:blip r:embed="rId3"/>
          <a:stretch>
            <a:fillRect/>
          </a:stretch>
        </p:blipFill>
        <p:spPr>
          <a:xfrm>
            <a:off x="1026680" y="2521369"/>
            <a:ext cx="8953500" cy="1943100"/>
          </a:xfrm>
          <a:prstGeom prst="rect">
            <a:avLst/>
          </a:prstGeom>
        </p:spPr>
      </p:pic>
      <p:sp>
        <p:nvSpPr>
          <p:cNvPr id="10" name="Marcador de texto 9">
            <a:extLst>
              <a:ext uri="{FF2B5EF4-FFF2-40B4-BE49-F238E27FC236}">
                <a16:creationId xmlns:a16="http://schemas.microsoft.com/office/drawing/2014/main" id="{A1F883C0-804B-194A-AA0C-28A2A28DC70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8420537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3970318"/>
          </a:xfrm>
          <a:prstGeom prst="rect">
            <a:avLst/>
          </a:prstGeom>
        </p:spPr>
        <p:txBody>
          <a:bodyPr wrap="square">
            <a:spAutoFit/>
          </a:bodyPr>
          <a:lstStyle/>
          <a:p>
            <a:r>
              <a:rPr lang="es-ES" dirty="0"/>
              <a:t> </a:t>
            </a:r>
          </a:p>
          <a:p>
            <a:r>
              <a:rPr lang="en-US" dirty="0" err="1">
                <a:latin typeface="Courier" pitchFamily="2" charset="0"/>
              </a:rPr>
              <a:t>qiime</a:t>
            </a:r>
            <a:r>
              <a:rPr lang="en-US" dirty="0">
                <a:latin typeface="Courier" pitchFamily="2" charset="0"/>
              </a:rPr>
              <a:t> tools import \</a:t>
            </a:r>
            <a:endParaRPr lang="es-ES" dirty="0">
              <a:latin typeface="Courier" pitchFamily="2" charset="0"/>
            </a:endParaRPr>
          </a:p>
          <a:p>
            <a:r>
              <a:rPr lang="en-US" dirty="0">
                <a:latin typeface="Courier" pitchFamily="2" charset="0"/>
              </a:rPr>
              <a:t>  --type "</a:t>
            </a:r>
            <a:r>
              <a:rPr lang="en-US" dirty="0" err="1">
                <a:latin typeface="Courier" pitchFamily="2" charset="0"/>
              </a:rPr>
              <a:t>SampleData</a:t>
            </a:r>
            <a:r>
              <a:rPr lang="en-US" dirty="0">
                <a:latin typeface="Courier" pitchFamily="2" charset="0"/>
              </a:rPr>
              <a:t>[</a:t>
            </a:r>
            <a:r>
              <a:rPr lang="en-US" dirty="0" err="1">
                <a:latin typeface="Courier" pitchFamily="2" charset="0"/>
              </a:rPr>
              <a:t>SequencesWithQuality</a:t>
            </a:r>
            <a:r>
              <a:rPr lang="en-US" dirty="0">
                <a:latin typeface="Courier" pitchFamily="2" charset="0"/>
              </a:rPr>
              <a:t>]" \</a:t>
            </a:r>
            <a:endParaRPr lang="es-ES" dirty="0">
              <a:latin typeface="Courier" pitchFamily="2" charset="0"/>
            </a:endParaRPr>
          </a:p>
          <a:p>
            <a:r>
              <a:rPr lang="en-US" dirty="0">
                <a:latin typeface="Courier" pitchFamily="2" charset="0"/>
              </a:rPr>
              <a:t>  --input-format SingleEndFastqManifestPhred33V2 \</a:t>
            </a:r>
            <a:endParaRPr lang="es-ES" dirty="0">
              <a:latin typeface="Courier" pitchFamily="2" charset="0"/>
            </a:endParaRPr>
          </a:p>
          <a:p>
            <a:r>
              <a:rPr lang="en-US" dirty="0">
                <a:latin typeface="Courier" pitchFamily="2" charset="0"/>
              </a:rPr>
              <a:t>  --input-path ./</a:t>
            </a:r>
            <a:r>
              <a:rPr lang="en-US" dirty="0" err="1">
                <a:latin typeface="Courier" pitchFamily="2" charset="0"/>
              </a:rPr>
              <a:t>manifest.tsv</a:t>
            </a:r>
            <a:r>
              <a:rPr lang="en-US" dirty="0">
                <a:latin typeface="Courier" pitchFamily="2" charset="0"/>
              </a:rPr>
              <a:t> \</a:t>
            </a:r>
            <a:endParaRPr lang="es-ES" dirty="0">
              <a:latin typeface="Courier" pitchFamily="2" charset="0"/>
            </a:endParaRPr>
          </a:p>
          <a:p>
            <a:r>
              <a:rPr lang="en-US" dirty="0">
                <a:latin typeface="Courier" pitchFamily="2" charset="0"/>
              </a:rPr>
              <a:t>  --output-path ./</a:t>
            </a:r>
            <a:r>
              <a:rPr lang="en-US" dirty="0" err="1">
                <a:latin typeface="Courier" pitchFamily="2" charset="0"/>
              </a:rPr>
              <a:t>demux_seqs.qza</a:t>
            </a:r>
            <a:endParaRPr lang="en-US" dirty="0">
              <a:latin typeface="Courier" pitchFamily="2" charset="0"/>
            </a:endParaRPr>
          </a:p>
          <a:p>
            <a:endParaRPr lang="en-US" dirty="0">
              <a:latin typeface="Courier" pitchFamily="2" charset="0"/>
            </a:endParaRPr>
          </a:p>
          <a:p>
            <a:endParaRPr lang="es-ES" dirty="0">
              <a:latin typeface="Courier" pitchFamily="2" charset="0"/>
            </a:endParaRPr>
          </a:p>
          <a:p>
            <a:r>
              <a:rPr lang="en-US" dirty="0" err="1">
                <a:latin typeface="Courier" pitchFamily="2" charset="0"/>
              </a:rPr>
              <a:t>qiime</a:t>
            </a:r>
            <a:r>
              <a:rPr lang="en-US" dirty="0">
                <a:latin typeface="Courier" pitchFamily="2" charset="0"/>
              </a:rPr>
              <a:t> </a:t>
            </a:r>
            <a:r>
              <a:rPr lang="en-US" dirty="0" err="1">
                <a:latin typeface="Courier" pitchFamily="2" charset="0"/>
              </a:rPr>
              <a:t>demux</a:t>
            </a:r>
            <a:r>
              <a:rPr lang="en-US" dirty="0">
                <a:latin typeface="Courier" pitchFamily="2" charset="0"/>
              </a:rPr>
              <a:t> summarize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-data ./</a:t>
            </a:r>
            <a:r>
              <a:rPr lang="en-US" dirty="0" err="1">
                <a:latin typeface="Courier" pitchFamily="2" charset="0"/>
              </a:rPr>
              <a:t>demux_seqs.qza</a:t>
            </a:r>
            <a:r>
              <a:rPr lang="en-US" dirty="0">
                <a:latin typeface="Courier" pitchFamily="2" charset="0"/>
              </a:rPr>
              <a:t> \</a:t>
            </a:r>
            <a:endParaRPr lang="es-ES" dirty="0">
              <a:latin typeface="Courier" pitchFamily="2" charset="0"/>
            </a:endParaRPr>
          </a:p>
          <a:p>
            <a:r>
              <a:rPr lang="en-US" dirty="0">
                <a:latin typeface="Courier" pitchFamily="2" charset="0"/>
              </a:rPr>
              <a:t>  --o-visualization ./</a:t>
            </a:r>
            <a:r>
              <a:rPr lang="en-US" dirty="0" err="1">
                <a:latin typeface="Courier" pitchFamily="2" charset="0"/>
              </a:rPr>
              <a:t>demux_seqs.qzv</a:t>
            </a:r>
            <a:endParaRPr lang="es-ES" dirty="0">
              <a:latin typeface="Courier" pitchFamily="2" charset="0"/>
            </a:endParaRPr>
          </a:p>
          <a:p>
            <a:r>
              <a:rPr lang="en-US" dirty="0"/>
              <a:t> </a:t>
            </a:r>
          </a:p>
          <a:p>
            <a:endParaRPr lang="en-US" dirty="0"/>
          </a:p>
          <a:p>
            <a:r>
              <a:rPr lang="es-ES" dirty="0"/>
              <a:t> </a:t>
            </a:r>
            <a:endParaRPr lang="es-ES" dirty="0">
              <a:latin typeface="Times New Roman" panose="02020603050405020304" pitchFamily="18" charset="0"/>
              <a:ea typeface="Times New Roman" panose="02020603050405020304" pitchFamily="18" charset="0"/>
            </a:endParaRPr>
          </a:p>
        </p:txBody>
      </p:sp>
      <p:pic>
        <p:nvPicPr>
          <p:cNvPr id="10" name="Imagen 9">
            <a:extLst>
              <a:ext uri="{FF2B5EF4-FFF2-40B4-BE49-F238E27FC236}">
                <a16:creationId xmlns:a16="http://schemas.microsoft.com/office/drawing/2014/main" id="{36345A3B-5607-4746-8963-3A953E631811}"/>
              </a:ext>
            </a:extLst>
          </p:cNvPr>
          <p:cNvPicPr>
            <a:picLocks noChangeAspect="1"/>
          </p:cNvPicPr>
          <p:nvPr/>
        </p:nvPicPr>
        <p:blipFill>
          <a:blip r:embed="rId3"/>
          <a:stretch>
            <a:fillRect/>
          </a:stretch>
        </p:blipFill>
        <p:spPr>
          <a:xfrm>
            <a:off x="1094088" y="3707530"/>
            <a:ext cx="7213600" cy="254000"/>
          </a:xfrm>
          <a:prstGeom prst="rect">
            <a:avLst/>
          </a:prstGeom>
        </p:spPr>
      </p:pic>
      <p:pic>
        <p:nvPicPr>
          <p:cNvPr id="12" name="Imagen 11">
            <a:extLst>
              <a:ext uri="{FF2B5EF4-FFF2-40B4-BE49-F238E27FC236}">
                <a16:creationId xmlns:a16="http://schemas.microsoft.com/office/drawing/2014/main" id="{C7F72A6A-6C8B-2941-A4F1-FB0A256BD3DB}"/>
              </a:ext>
            </a:extLst>
          </p:cNvPr>
          <p:cNvPicPr>
            <a:picLocks noChangeAspect="1"/>
          </p:cNvPicPr>
          <p:nvPr/>
        </p:nvPicPr>
        <p:blipFill>
          <a:blip r:embed="rId4"/>
          <a:stretch>
            <a:fillRect/>
          </a:stretch>
        </p:blipFill>
        <p:spPr>
          <a:xfrm>
            <a:off x="1239045" y="5092525"/>
            <a:ext cx="3797300" cy="330200"/>
          </a:xfrm>
          <a:prstGeom prst="rect">
            <a:avLst/>
          </a:prstGeom>
        </p:spPr>
      </p:pic>
      <p:sp>
        <p:nvSpPr>
          <p:cNvPr id="8" name="Marcador de texto 7">
            <a:extLst>
              <a:ext uri="{FF2B5EF4-FFF2-40B4-BE49-F238E27FC236}">
                <a16:creationId xmlns:a16="http://schemas.microsoft.com/office/drawing/2014/main" id="{A20B1C9E-9BAD-5D44-B460-02B36189521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096263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2308324"/>
          </a:xfrm>
          <a:prstGeom prst="rect">
            <a:avLst/>
          </a:prstGeom>
        </p:spPr>
        <p:txBody>
          <a:bodyPr wrap="square">
            <a:spAutoFit/>
          </a:bodyPr>
          <a:lstStyle/>
          <a:p>
            <a:endParaRPr lang="en-US" dirty="0"/>
          </a:p>
          <a:p>
            <a:r>
              <a:rPr lang="es-ES" dirty="0"/>
              <a:t>Tras esto, utilizando el comando </a:t>
            </a:r>
            <a:r>
              <a:rPr lang="es-ES" dirty="0" err="1"/>
              <a:t>qiime</a:t>
            </a:r>
            <a:r>
              <a:rPr lang="es-ES" dirty="0"/>
              <a:t> </a:t>
            </a:r>
            <a:r>
              <a:rPr lang="es-ES" dirty="0" err="1"/>
              <a:t>tools</a:t>
            </a:r>
            <a:r>
              <a:rPr lang="es-ES" dirty="0"/>
              <a:t> </a:t>
            </a:r>
            <a:r>
              <a:rPr lang="es-ES" dirty="0" err="1"/>
              <a:t>view</a:t>
            </a:r>
            <a:r>
              <a:rPr lang="es-ES" dirty="0"/>
              <a:t> podemos visualizar qué número de lecturas tiene cada una de las muestras, etc.</a:t>
            </a:r>
          </a:p>
          <a:p>
            <a:endParaRPr lang="es-ES" dirty="0"/>
          </a:p>
          <a:p>
            <a:r>
              <a:rPr lang="en-US" dirty="0" err="1">
                <a:latin typeface="Courier" pitchFamily="2" charset="0"/>
              </a:rPr>
              <a:t>qiime</a:t>
            </a:r>
            <a:r>
              <a:rPr lang="en-US" dirty="0">
                <a:latin typeface="Courier" pitchFamily="2" charset="0"/>
              </a:rPr>
              <a:t> tools view </a:t>
            </a:r>
            <a:r>
              <a:rPr lang="en-US" dirty="0" err="1">
                <a:latin typeface="Courier" pitchFamily="2" charset="0"/>
              </a:rPr>
              <a:t>demux_seqs.qzv</a:t>
            </a:r>
            <a:endParaRPr lang="es-ES" dirty="0">
              <a:latin typeface="Courier" pitchFamily="2" charset="0"/>
            </a:endParaRPr>
          </a:p>
          <a:p>
            <a:r>
              <a:rPr lang="en-US" dirty="0"/>
              <a:t> </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pic>
        <p:nvPicPr>
          <p:cNvPr id="8" name="Imagen 7" descr="Interfaz de usuario gráfica, Texto, Aplicación&#10;&#10;Descripción generada automáticamente">
            <a:extLst>
              <a:ext uri="{FF2B5EF4-FFF2-40B4-BE49-F238E27FC236}">
                <a16:creationId xmlns:a16="http://schemas.microsoft.com/office/drawing/2014/main" id="{ED9D2D41-831A-6F45-BB4D-4D341ABE86E2}"/>
              </a:ext>
            </a:extLst>
          </p:cNvPr>
          <p:cNvPicPr>
            <a:picLocks noChangeAspect="1"/>
          </p:cNvPicPr>
          <p:nvPr/>
        </p:nvPicPr>
        <p:blipFill>
          <a:blip r:embed="rId3"/>
          <a:stretch>
            <a:fillRect/>
          </a:stretch>
        </p:blipFill>
        <p:spPr>
          <a:xfrm>
            <a:off x="1099331" y="3420431"/>
            <a:ext cx="4996669" cy="2941077"/>
          </a:xfrm>
          <a:prstGeom prst="rect">
            <a:avLst/>
          </a:prstGeom>
        </p:spPr>
      </p:pic>
      <p:pic>
        <p:nvPicPr>
          <p:cNvPr id="18" name="Imagen 17" descr="Gráfico, Histograma&#10;&#10;Descripción generada automáticamente">
            <a:extLst>
              <a:ext uri="{FF2B5EF4-FFF2-40B4-BE49-F238E27FC236}">
                <a16:creationId xmlns:a16="http://schemas.microsoft.com/office/drawing/2014/main" id="{3D7B0BB0-70B6-D348-982E-44D23099CA07}"/>
              </a:ext>
            </a:extLst>
          </p:cNvPr>
          <p:cNvPicPr>
            <a:picLocks noChangeAspect="1"/>
          </p:cNvPicPr>
          <p:nvPr/>
        </p:nvPicPr>
        <p:blipFill>
          <a:blip r:embed="rId4"/>
          <a:stretch>
            <a:fillRect/>
          </a:stretch>
        </p:blipFill>
        <p:spPr>
          <a:xfrm>
            <a:off x="6857665" y="3656371"/>
            <a:ext cx="4232079" cy="2705137"/>
          </a:xfrm>
          <a:prstGeom prst="rect">
            <a:avLst/>
          </a:prstGeom>
        </p:spPr>
      </p:pic>
      <p:sp>
        <p:nvSpPr>
          <p:cNvPr id="10" name="Marcador de texto 9">
            <a:extLst>
              <a:ext uri="{FF2B5EF4-FFF2-40B4-BE49-F238E27FC236}">
                <a16:creationId xmlns:a16="http://schemas.microsoft.com/office/drawing/2014/main" id="{A9D10944-9BDF-0940-8C78-2D7ABE877F7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138115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2308324"/>
          </a:xfrm>
          <a:prstGeom prst="rect">
            <a:avLst/>
          </a:prstGeom>
        </p:spPr>
        <p:txBody>
          <a:bodyPr wrap="square">
            <a:spAutoFit/>
          </a:bodyPr>
          <a:lstStyle/>
          <a:p>
            <a:endParaRPr lang="en-US" dirty="0"/>
          </a:p>
          <a:p>
            <a:r>
              <a:rPr lang="es-ES" dirty="0"/>
              <a:t>Tras esto, utilizando el comando </a:t>
            </a:r>
            <a:r>
              <a:rPr lang="es-ES" dirty="0" err="1"/>
              <a:t>qiime</a:t>
            </a:r>
            <a:r>
              <a:rPr lang="es-ES" dirty="0"/>
              <a:t> </a:t>
            </a:r>
            <a:r>
              <a:rPr lang="es-ES" dirty="0" err="1"/>
              <a:t>tools</a:t>
            </a:r>
            <a:r>
              <a:rPr lang="es-ES" dirty="0"/>
              <a:t> </a:t>
            </a:r>
            <a:r>
              <a:rPr lang="es-ES" dirty="0" err="1"/>
              <a:t>view</a:t>
            </a:r>
            <a:r>
              <a:rPr lang="es-ES" dirty="0"/>
              <a:t> podemos visualizar qué número de lecturas tiene cada una de las muestras, etc.</a:t>
            </a:r>
          </a:p>
          <a:p>
            <a:endParaRPr lang="es-ES" dirty="0"/>
          </a:p>
          <a:p>
            <a:r>
              <a:rPr lang="en-US" dirty="0" err="1">
                <a:latin typeface="Courier" pitchFamily="2" charset="0"/>
              </a:rPr>
              <a:t>qiime</a:t>
            </a:r>
            <a:r>
              <a:rPr lang="en-US" dirty="0">
                <a:latin typeface="Courier" pitchFamily="2" charset="0"/>
              </a:rPr>
              <a:t> tools view </a:t>
            </a:r>
            <a:r>
              <a:rPr lang="en-US" dirty="0" err="1">
                <a:latin typeface="Courier" pitchFamily="2" charset="0"/>
              </a:rPr>
              <a:t>demux_seqs.qzv</a:t>
            </a:r>
            <a:endParaRPr lang="es-ES" dirty="0">
              <a:latin typeface="Courier" pitchFamily="2" charset="0"/>
            </a:endParaRPr>
          </a:p>
          <a:p>
            <a:r>
              <a:rPr lang="en-US" dirty="0"/>
              <a:t> </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pic>
        <p:nvPicPr>
          <p:cNvPr id="15" name="Imagen 14" descr="Tabla&#10;&#10;Descripción generada automáticamente">
            <a:extLst>
              <a:ext uri="{FF2B5EF4-FFF2-40B4-BE49-F238E27FC236}">
                <a16:creationId xmlns:a16="http://schemas.microsoft.com/office/drawing/2014/main" id="{10D206C0-32A9-114F-B378-9DD512CCBA8B}"/>
              </a:ext>
            </a:extLst>
          </p:cNvPr>
          <p:cNvPicPr>
            <a:picLocks noChangeAspect="1"/>
          </p:cNvPicPr>
          <p:nvPr/>
        </p:nvPicPr>
        <p:blipFill>
          <a:blip r:embed="rId3"/>
          <a:stretch>
            <a:fillRect/>
          </a:stretch>
        </p:blipFill>
        <p:spPr>
          <a:xfrm>
            <a:off x="6096000" y="2717229"/>
            <a:ext cx="4535129" cy="3429000"/>
          </a:xfrm>
          <a:prstGeom prst="rect">
            <a:avLst/>
          </a:prstGeom>
        </p:spPr>
      </p:pic>
      <p:sp>
        <p:nvSpPr>
          <p:cNvPr id="8" name="Marcador de texto 7">
            <a:extLst>
              <a:ext uri="{FF2B5EF4-FFF2-40B4-BE49-F238E27FC236}">
                <a16:creationId xmlns:a16="http://schemas.microsoft.com/office/drawing/2014/main" id="{D38297B0-D306-0043-BCBF-D19D2302474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93149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1754326"/>
          </a:xfrm>
          <a:prstGeom prst="rect">
            <a:avLst/>
          </a:prstGeom>
          <a:noFill/>
        </p:spPr>
        <p:txBody>
          <a:bodyPr wrap="square" rtlCol="0">
            <a:spAutoFit/>
          </a:bodyPr>
          <a:lstStyle/>
          <a:p>
            <a:pPr marL="285750" indent="-285750">
              <a:buFontTx/>
              <a:buChar char="-"/>
            </a:pPr>
            <a:r>
              <a:rPr lang="es-ES" dirty="0"/>
              <a:t>QIIME (</a:t>
            </a:r>
            <a:r>
              <a:rPr lang="es-ES" b="1" dirty="0" err="1">
                <a:solidFill>
                  <a:schemeClr val="bg2"/>
                </a:solidFill>
              </a:rPr>
              <a:t>Quantitative</a:t>
            </a:r>
            <a:r>
              <a:rPr lang="es-ES" b="1" dirty="0">
                <a:solidFill>
                  <a:schemeClr val="bg2"/>
                </a:solidFill>
              </a:rPr>
              <a:t> </a:t>
            </a:r>
            <a:r>
              <a:rPr lang="es-ES" b="1" dirty="0" err="1">
                <a:solidFill>
                  <a:schemeClr val="bg2"/>
                </a:solidFill>
              </a:rPr>
              <a:t>Insights</a:t>
            </a:r>
            <a:r>
              <a:rPr lang="es-ES" b="1" dirty="0">
                <a:solidFill>
                  <a:schemeClr val="bg2"/>
                </a:solidFill>
              </a:rPr>
              <a:t> </a:t>
            </a:r>
            <a:r>
              <a:rPr lang="es-ES" b="1" dirty="0" err="1">
                <a:solidFill>
                  <a:schemeClr val="bg2"/>
                </a:solidFill>
              </a:rPr>
              <a:t>Into</a:t>
            </a:r>
            <a:r>
              <a:rPr lang="es-ES" b="1" dirty="0">
                <a:solidFill>
                  <a:schemeClr val="bg2"/>
                </a:solidFill>
              </a:rPr>
              <a:t> </a:t>
            </a:r>
            <a:r>
              <a:rPr lang="es-ES" b="1" dirty="0" err="1">
                <a:solidFill>
                  <a:schemeClr val="bg2"/>
                </a:solidFill>
              </a:rPr>
              <a:t>Microbial</a:t>
            </a:r>
            <a:r>
              <a:rPr lang="es-ES" b="1" dirty="0">
                <a:solidFill>
                  <a:schemeClr val="bg2"/>
                </a:solidFill>
              </a:rPr>
              <a:t> </a:t>
            </a:r>
            <a:r>
              <a:rPr lang="es-ES" b="1" dirty="0" err="1">
                <a:solidFill>
                  <a:schemeClr val="bg2"/>
                </a:solidFill>
              </a:rPr>
              <a:t>Ecology</a:t>
            </a:r>
            <a:r>
              <a:rPr lang="es-ES" dirty="0"/>
              <a:t>), pronunciado como /</a:t>
            </a:r>
            <a:r>
              <a:rPr lang="es-ES" dirty="0" err="1"/>
              <a:t>chaim</a:t>
            </a:r>
            <a:r>
              <a:rPr lang="es-ES" dirty="0"/>
              <a:t>/ es un </a:t>
            </a:r>
            <a:r>
              <a:rPr lang="es-ES" i="1" dirty="0"/>
              <a:t>pipeline</a:t>
            </a:r>
            <a:r>
              <a:rPr lang="es-ES" dirty="0"/>
              <a:t> </a:t>
            </a:r>
            <a:r>
              <a:rPr lang="es-ES" dirty="0" err="1"/>
              <a:t>bioinformático</a:t>
            </a:r>
            <a:r>
              <a:rPr lang="es-ES" dirty="0"/>
              <a:t> para llevar a cabo análisis de microbioma a partir de datos crudos de secuenciación de ADN</a:t>
            </a:r>
          </a:p>
          <a:p>
            <a:pPr marL="285750" indent="-285750">
              <a:buFontTx/>
              <a:buChar char="-"/>
            </a:pPr>
            <a:endParaRPr lang="es-ES" dirty="0"/>
          </a:p>
          <a:p>
            <a:pPr marL="285750" indent="-285750">
              <a:buFontTx/>
              <a:buChar char="-"/>
            </a:pPr>
            <a:r>
              <a:rPr lang="es-ES" dirty="0"/>
              <a:t>Desde 2017 se utiliza la versión 2 de este software conocida como QIIME 2.</a:t>
            </a:r>
          </a:p>
          <a:p>
            <a:endParaRPr lang="es-ES" dirty="0"/>
          </a:p>
        </p:txBody>
      </p:sp>
      <p:sp>
        <p:nvSpPr>
          <p:cNvPr id="2" name="Rectángulo 1">
            <a:extLst>
              <a:ext uri="{FF2B5EF4-FFF2-40B4-BE49-F238E27FC236}">
                <a16:creationId xmlns:a16="http://schemas.microsoft.com/office/drawing/2014/main" id="{5BABCE99-CC9F-7F4A-AA9A-8373083640F6}"/>
              </a:ext>
            </a:extLst>
          </p:cNvPr>
          <p:cNvSpPr/>
          <p:nvPr/>
        </p:nvSpPr>
        <p:spPr>
          <a:xfrm>
            <a:off x="7786587" y="6214687"/>
            <a:ext cx="1954381" cy="369332"/>
          </a:xfrm>
          <a:prstGeom prst="rect">
            <a:avLst/>
          </a:prstGeom>
        </p:spPr>
        <p:txBody>
          <a:bodyPr wrap="none">
            <a:spAutoFit/>
          </a:bodyPr>
          <a:lstStyle/>
          <a:p>
            <a:r>
              <a:rPr lang="es-ES" dirty="0"/>
              <a:t>https://qiime2.org</a:t>
            </a:r>
          </a:p>
        </p:txBody>
      </p:sp>
      <p:pic>
        <p:nvPicPr>
          <p:cNvPr id="8" name="Imagen 7" descr="Interfaz de usuario gráfica, Texto, Aplicación, Sitio web&#10;&#10;Descripción generada automáticamente">
            <a:extLst>
              <a:ext uri="{FF2B5EF4-FFF2-40B4-BE49-F238E27FC236}">
                <a16:creationId xmlns:a16="http://schemas.microsoft.com/office/drawing/2014/main" id="{A3375625-9CA5-AA4B-B982-BD15CA81DFD8}"/>
              </a:ext>
            </a:extLst>
          </p:cNvPr>
          <p:cNvPicPr>
            <a:picLocks noChangeAspect="1"/>
          </p:cNvPicPr>
          <p:nvPr/>
        </p:nvPicPr>
        <p:blipFill>
          <a:blip r:embed="rId2"/>
          <a:stretch>
            <a:fillRect/>
          </a:stretch>
        </p:blipFill>
        <p:spPr>
          <a:xfrm>
            <a:off x="2451032" y="3611185"/>
            <a:ext cx="6733309" cy="2621682"/>
          </a:xfrm>
          <a:prstGeom prst="rect">
            <a:avLst/>
          </a:prstGeom>
        </p:spPr>
      </p:pic>
      <p:sp>
        <p:nvSpPr>
          <p:cNvPr id="10" name="Marcador de texto 9">
            <a:extLst>
              <a:ext uri="{FF2B5EF4-FFF2-40B4-BE49-F238E27FC236}">
                <a16:creationId xmlns:a16="http://schemas.microsoft.com/office/drawing/2014/main" id="{7B4386D9-E803-6F49-8B38-B566A6A1140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1845522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2308324"/>
          </a:xfrm>
          <a:prstGeom prst="rect">
            <a:avLst/>
          </a:prstGeom>
        </p:spPr>
        <p:txBody>
          <a:bodyPr wrap="square">
            <a:spAutoFit/>
          </a:bodyPr>
          <a:lstStyle/>
          <a:p>
            <a:endParaRPr lang="en-US" dirty="0"/>
          </a:p>
          <a:p>
            <a:r>
              <a:rPr lang="es-ES" dirty="0"/>
              <a:t>Tras esto, utilizando el comando </a:t>
            </a:r>
            <a:r>
              <a:rPr lang="es-ES" dirty="0" err="1"/>
              <a:t>qiime</a:t>
            </a:r>
            <a:r>
              <a:rPr lang="es-ES" dirty="0"/>
              <a:t> </a:t>
            </a:r>
            <a:r>
              <a:rPr lang="es-ES" dirty="0" err="1"/>
              <a:t>tools</a:t>
            </a:r>
            <a:r>
              <a:rPr lang="es-ES" dirty="0"/>
              <a:t> </a:t>
            </a:r>
            <a:r>
              <a:rPr lang="es-ES" dirty="0" err="1"/>
              <a:t>view</a:t>
            </a:r>
            <a:r>
              <a:rPr lang="es-ES" dirty="0"/>
              <a:t> podemos visualizar qué número de lecturas tiene cada una de las muestras, etc.</a:t>
            </a:r>
          </a:p>
          <a:p>
            <a:endParaRPr lang="es-ES" dirty="0"/>
          </a:p>
          <a:p>
            <a:r>
              <a:rPr lang="en-US" dirty="0" err="1">
                <a:latin typeface="Courier" pitchFamily="2" charset="0"/>
              </a:rPr>
              <a:t>qiime</a:t>
            </a:r>
            <a:r>
              <a:rPr lang="en-US" dirty="0">
                <a:latin typeface="Courier" pitchFamily="2" charset="0"/>
              </a:rPr>
              <a:t> tools view </a:t>
            </a:r>
            <a:r>
              <a:rPr lang="en-US" dirty="0" err="1">
                <a:latin typeface="Courier" pitchFamily="2" charset="0"/>
              </a:rPr>
              <a:t>demux_seqs.qzv</a:t>
            </a:r>
            <a:endParaRPr lang="es-ES" dirty="0">
              <a:latin typeface="Courier" pitchFamily="2" charset="0"/>
            </a:endParaRPr>
          </a:p>
          <a:p>
            <a:r>
              <a:rPr lang="en-US" dirty="0"/>
              <a:t> </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pic>
        <p:nvPicPr>
          <p:cNvPr id="17" name="Imagen 16" descr="Gráfico&#10;&#10;Descripción generada automáticamente">
            <a:extLst>
              <a:ext uri="{FF2B5EF4-FFF2-40B4-BE49-F238E27FC236}">
                <a16:creationId xmlns:a16="http://schemas.microsoft.com/office/drawing/2014/main" id="{4574DF3D-6910-AF47-9C89-95799F20BABA}"/>
              </a:ext>
            </a:extLst>
          </p:cNvPr>
          <p:cNvPicPr>
            <a:picLocks noChangeAspect="1"/>
          </p:cNvPicPr>
          <p:nvPr/>
        </p:nvPicPr>
        <p:blipFill>
          <a:blip r:embed="rId3"/>
          <a:stretch>
            <a:fillRect/>
          </a:stretch>
        </p:blipFill>
        <p:spPr>
          <a:xfrm>
            <a:off x="5610803" y="2657420"/>
            <a:ext cx="5500048" cy="4018932"/>
          </a:xfrm>
          <a:prstGeom prst="rect">
            <a:avLst/>
          </a:prstGeom>
        </p:spPr>
      </p:pic>
      <p:sp>
        <p:nvSpPr>
          <p:cNvPr id="8" name="Marcador de texto 7">
            <a:extLst>
              <a:ext uri="{FF2B5EF4-FFF2-40B4-BE49-F238E27FC236}">
                <a16:creationId xmlns:a16="http://schemas.microsoft.com/office/drawing/2014/main" id="{A8966111-56A4-D14D-9E16-0B219324B69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464636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860426" y="2216732"/>
            <a:ext cx="10824730" cy="3139321"/>
          </a:xfrm>
          <a:prstGeom prst="rect">
            <a:avLst/>
          </a:prstGeom>
        </p:spPr>
        <p:txBody>
          <a:bodyPr wrap="square">
            <a:spAutoFit/>
          </a:bodyPr>
          <a:lstStyle/>
          <a:p>
            <a:pPr lvl="0"/>
            <a:r>
              <a:rPr lang="es-ES" b="1" dirty="0"/>
              <a:t>¿Cuántas secuencias tiene la muestra llamada recip.403.ASO.PD2.D21? </a:t>
            </a:r>
            <a:endParaRPr lang="es-ES" dirty="0"/>
          </a:p>
          <a:p>
            <a:r>
              <a:rPr lang="es-ES" dirty="0"/>
              <a:t>Esta muestra tiene un total de 4463 lecturas</a:t>
            </a:r>
          </a:p>
          <a:p>
            <a:r>
              <a:rPr lang="es-ES" b="1" dirty="0"/>
              <a:t> </a:t>
            </a:r>
            <a:endParaRPr lang="es-ES" dirty="0"/>
          </a:p>
          <a:p>
            <a:pPr lvl="0"/>
            <a:r>
              <a:rPr lang="es-ES" b="1" dirty="0"/>
              <a:t>¿Qué muestra tiene más lecturas y cuántas? ¿Este número de muestras es parecido al del resto?</a:t>
            </a:r>
            <a:endParaRPr lang="es-ES" dirty="0"/>
          </a:p>
          <a:p>
            <a:r>
              <a:rPr lang="es-ES" b="1" dirty="0"/>
              <a:t> </a:t>
            </a:r>
            <a:endParaRPr lang="es-ES" dirty="0"/>
          </a:p>
          <a:p>
            <a:r>
              <a:rPr lang="es-ES" dirty="0"/>
              <a:t>La muestra con más secuencias es la muestra recip.460.WT.HC3.D49 con un total de 16327 lecturas. Se trata de un</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outlier</a:t>
            </a:r>
            <a:r>
              <a:rPr lang="es-ES" dirty="0">
                <a:latin typeface="Arial" panose="020B0604020202020204" pitchFamily="34" charset="0"/>
                <a:cs typeface="Arial" panose="020B0604020202020204" pitchFamily="34" charset="0"/>
              </a:rPr>
              <a:t>.</a:t>
            </a:r>
          </a:p>
          <a:p>
            <a:r>
              <a:rPr lang="es-ES" dirty="0"/>
              <a:t> </a:t>
            </a:r>
          </a:p>
          <a:p>
            <a:r>
              <a:rPr lang="en-US" dirty="0"/>
              <a:t> </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DA6AF4E1-B332-9649-8B49-888AFB3EBE8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441706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BA48434-93B9-FE47-BC51-EF7D2545CBF3}"/>
              </a:ext>
            </a:extLst>
          </p:cNvPr>
          <p:cNvSpPr>
            <a:spLocks noGrp="1"/>
          </p:cNvSpPr>
          <p:nvPr>
            <p:ph type="body" sz="quarter" idx="10"/>
          </p:nvPr>
        </p:nvSpPr>
        <p:spPr/>
        <p:txBody>
          <a:bodyPr>
            <a:normAutofit lnSpcReduction="10000"/>
          </a:bodyPr>
          <a:lstStyle/>
          <a:p>
            <a:r>
              <a:rPr lang="es-ES" dirty="0"/>
              <a:t>¡Gracias!</a:t>
            </a:r>
          </a:p>
        </p:txBody>
      </p:sp>
    </p:spTree>
    <p:extLst>
      <p:ext uri="{BB962C8B-B14F-4D97-AF65-F5344CB8AC3E}">
        <p14:creationId xmlns:p14="http://schemas.microsoft.com/office/powerpoint/2010/main" val="1592144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4" y="402368"/>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438580"/>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399311" y="1875038"/>
            <a:ext cx="8902482" cy="4801314"/>
          </a:xfrm>
          <a:prstGeom prst="rect">
            <a:avLst/>
          </a:prstGeom>
          <a:noFill/>
        </p:spPr>
        <p:txBody>
          <a:bodyPr wrap="square" rtlCol="0">
            <a:spAutoFit/>
          </a:bodyPr>
          <a:lstStyle/>
          <a:p>
            <a:pPr marL="285750" indent="-285750">
              <a:buFontTx/>
              <a:buChar char="-"/>
            </a:pPr>
            <a:r>
              <a:rPr lang="es-ES" dirty="0"/>
              <a:t>En su </a:t>
            </a:r>
            <a:r>
              <a:rPr lang="es-ES" b="1" dirty="0">
                <a:solidFill>
                  <a:schemeClr val="bg2"/>
                </a:solidFill>
              </a:rPr>
              <a:t>primera versión</a:t>
            </a:r>
            <a:r>
              <a:rPr lang="es-ES" dirty="0"/>
              <a:t>, QIIME se utilizaba tradicionalmente como una plataforma de </a:t>
            </a:r>
            <a:r>
              <a:rPr lang="es-ES" b="1" dirty="0">
                <a:solidFill>
                  <a:schemeClr val="bg2"/>
                </a:solidFill>
              </a:rPr>
              <a:t>análisis de genes marcadores</a:t>
            </a:r>
            <a:r>
              <a:rPr lang="es-ES" dirty="0"/>
              <a:t>, normalmente para genes del </a:t>
            </a:r>
            <a:r>
              <a:rPr lang="es-ES" i="1" dirty="0"/>
              <a:t>16S</a:t>
            </a:r>
            <a:r>
              <a:rPr lang="es-ES" dirty="0"/>
              <a:t> o del </a:t>
            </a:r>
            <a:r>
              <a:rPr lang="es-ES" i="1" dirty="0"/>
              <a:t>ITS</a:t>
            </a:r>
            <a:r>
              <a:rPr lang="es-ES" dirty="0"/>
              <a:t>.</a:t>
            </a:r>
          </a:p>
          <a:p>
            <a:pPr marL="285750" indent="-285750">
              <a:buFontTx/>
              <a:buChar char="-"/>
            </a:pPr>
            <a:endParaRPr lang="es-ES" dirty="0"/>
          </a:p>
          <a:p>
            <a:pPr marL="285750" indent="-285750">
              <a:buFontTx/>
              <a:buChar char="-"/>
            </a:pPr>
            <a:r>
              <a:rPr lang="es-ES" dirty="0"/>
              <a:t> El objetivo de QIIME 2 es servir de </a:t>
            </a:r>
            <a:r>
              <a:rPr lang="es-ES" b="1" dirty="0">
                <a:solidFill>
                  <a:schemeClr val="bg2"/>
                </a:solidFill>
              </a:rPr>
              <a:t>plataforma </a:t>
            </a:r>
            <a:r>
              <a:rPr lang="es-ES" b="1" dirty="0" err="1">
                <a:solidFill>
                  <a:schemeClr val="bg2"/>
                </a:solidFill>
              </a:rPr>
              <a:t>multiómica</a:t>
            </a:r>
            <a:r>
              <a:rPr lang="es-ES" b="1" dirty="0">
                <a:solidFill>
                  <a:schemeClr val="bg2"/>
                </a:solidFill>
              </a:rPr>
              <a:t> </a:t>
            </a:r>
            <a:r>
              <a:rPr lang="es-ES" dirty="0"/>
              <a:t>para analizar datos de microbioma y que el usuario pueda integrar actividades funcionales como </a:t>
            </a:r>
            <a:r>
              <a:rPr lang="es-ES" dirty="0" err="1"/>
              <a:t>metatranscriptoma</a:t>
            </a:r>
            <a:r>
              <a:rPr lang="es-ES" dirty="0"/>
              <a:t>, </a:t>
            </a:r>
            <a:r>
              <a:rPr lang="es-ES" dirty="0" err="1"/>
              <a:t>metaproteoma</a:t>
            </a:r>
            <a:r>
              <a:rPr lang="es-ES" dirty="0"/>
              <a:t> o </a:t>
            </a:r>
            <a:r>
              <a:rPr lang="es-ES" dirty="0" err="1"/>
              <a:t>metaboloma</a:t>
            </a:r>
            <a:r>
              <a:rPr lang="es-ES" dirty="0"/>
              <a:t> a los datos taxonómicos.</a:t>
            </a:r>
          </a:p>
          <a:p>
            <a:pPr marL="285750" indent="-285750">
              <a:buFontTx/>
              <a:buChar char="-"/>
            </a:pPr>
            <a:endParaRPr lang="es-ES" dirty="0"/>
          </a:p>
          <a:p>
            <a:pPr marL="285750" indent="-285750">
              <a:buFontTx/>
              <a:buChar char="-"/>
            </a:pPr>
            <a:r>
              <a:rPr lang="es-ES" dirty="0"/>
              <a:t>En realidad QIIME 2 es una </a:t>
            </a:r>
            <a:r>
              <a:rPr lang="es-ES" b="1" dirty="0">
                <a:solidFill>
                  <a:schemeClr val="bg2"/>
                </a:solidFill>
              </a:rPr>
              <a:t>interfaz de Python</a:t>
            </a:r>
            <a:r>
              <a:rPr lang="es-ES" dirty="0"/>
              <a:t> que conecta distintos programas entre sí y permite alimentar el resultado de un programa a otro. </a:t>
            </a:r>
          </a:p>
          <a:p>
            <a:pPr marL="285750" indent="-285750">
              <a:buFontTx/>
              <a:buChar char="-"/>
            </a:pPr>
            <a:endParaRPr lang="es-ES" dirty="0"/>
          </a:p>
          <a:p>
            <a:pPr marL="285750" indent="-285750">
              <a:buFontTx/>
              <a:buChar char="-"/>
            </a:pPr>
            <a:r>
              <a:rPr lang="es-ES" dirty="0"/>
              <a:t>Como cada programa ha sido desarrollado de manera independiente, con QIIME 2  es posible llevar a cabo </a:t>
            </a:r>
            <a:r>
              <a:rPr lang="es-ES" b="1" dirty="0">
                <a:solidFill>
                  <a:schemeClr val="bg2"/>
                </a:solidFill>
              </a:rPr>
              <a:t>todo un </a:t>
            </a:r>
            <a:r>
              <a:rPr lang="es-ES" b="1" i="1" dirty="0">
                <a:solidFill>
                  <a:schemeClr val="bg2"/>
                </a:solidFill>
              </a:rPr>
              <a:t>pipeline</a:t>
            </a:r>
            <a:r>
              <a:rPr lang="es-ES" b="1" dirty="0">
                <a:solidFill>
                  <a:schemeClr val="bg2"/>
                </a:solidFill>
              </a:rPr>
              <a:t> </a:t>
            </a:r>
            <a:r>
              <a:rPr lang="es-ES" b="1" dirty="0" err="1">
                <a:solidFill>
                  <a:schemeClr val="bg2"/>
                </a:solidFill>
              </a:rPr>
              <a:t>bioinformático</a:t>
            </a:r>
            <a:r>
              <a:rPr lang="es-ES" b="1" dirty="0">
                <a:solidFill>
                  <a:schemeClr val="bg2"/>
                </a:solidFill>
              </a:rPr>
              <a:t> </a:t>
            </a:r>
            <a:r>
              <a:rPr lang="es-ES" dirty="0"/>
              <a:t>usando este único programa. </a:t>
            </a:r>
          </a:p>
          <a:p>
            <a:pPr marL="285750" indent="-285750">
              <a:buFontTx/>
              <a:buChar char="-"/>
            </a:pPr>
            <a:endParaRPr lang="es-ES" dirty="0"/>
          </a:p>
          <a:p>
            <a:pPr marL="285750" indent="-285750">
              <a:buFontTx/>
              <a:buChar char="-"/>
            </a:pPr>
            <a:r>
              <a:rPr lang="es-ES" dirty="0"/>
              <a:t>Se trata pues, de un </a:t>
            </a:r>
            <a:r>
              <a:rPr lang="es-ES" i="1" dirty="0"/>
              <a:t>software</a:t>
            </a:r>
            <a:r>
              <a:rPr lang="es-ES" dirty="0"/>
              <a:t> que tiene </a:t>
            </a:r>
            <a:r>
              <a:rPr lang="es-ES" b="1" dirty="0">
                <a:solidFill>
                  <a:schemeClr val="bg2"/>
                </a:solidFill>
              </a:rPr>
              <a:t>muchas dependenc</a:t>
            </a:r>
            <a:r>
              <a:rPr lang="es-ES" dirty="0"/>
              <a:t>ias de otros programas en una versión concreta, por ello se recomienda usar QIIME 2 creando un ambiente, o </a:t>
            </a:r>
            <a:r>
              <a:rPr lang="es-ES" b="1" i="1" dirty="0" err="1">
                <a:solidFill>
                  <a:schemeClr val="bg2"/>
                </a:solidFill>
              </a:rPr>
              <a:t>environment</a:t>
            </a:r>
            <a:r>
              <a:rPr lang="es-ES" b="1" i="1" dirty="0">
                <a:solidFill>
                  <a:schemeClr val="bg2"/>
                </a:solidFill>
              </a:rPr>
              <a:t> </a:t>
            </a:r>
            <a:r>
              <a:rPr lang="es-ES" b="1" dirty="0">
                <a:solidFill>
                  <a:schemeClr val="bg2"/>
                </a:solidFill>
              </a:rPr>
              <a:t>de </a:t>
            </a:r>
            <a:r>
              <a:rPr lang="es-ES" b="1" dirty="0" err="1">
                <a:solidFill>
                  <a:schemeClr val="bg2"/>
                </a:solidFill>
              </a:rPr>
              <a:t>conda</a:t>
            </a:r>
            <a:r>
              <a:rPr lang="es-ES" dirty="0"/>
              <a:t>, exclusivo para QIIME2. </a:t>
            </a:r>
          </a:p>
        </p:txBody>
      </p:sp>
      <p:sp>
        <p:nvSpPr>
          <p:cNvPr id="7" name="Marcador de texto 6">
            <a:extLst>
              <a:ext uri="{FF2B5EF4-FFF2-40B4-BE49-F238E27FC236}">
                <a16:creationId xmlns:a16="http://schemas.microsoft.com/office/drawing/2014/main" id="{FC73D625-78E8-AD48-BC91-45A1B2285C6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879556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3970318"/>
          </a:xfrm>
          <a:prstGeom prst="rect">
            <a:avLst/>
          </a:prstGeom>
          <a:noFill/>
        </p:spPr>
        <p:txBody>
          <a:bodyPr wrap="square" rtlCol="0">
            <a:spAutoFit/>
          </a:bodyPr>
          <a:lstStyle/>
          <a:p>
            <a:r>
              <a:rPr lang="es-ES" dirty="0"/>
              <a:t>- QIIME 2  se va actualizando frecuentemente y para instalarlo, según el sistema operativo que usemos se ofrecen guías a seguir, como las que se encuentran disponibles en el siguiente enlace: </a:t>
            </a:r>
            <a:r>
              <a:rPr lang="es-ES" u="sng" dirty="0">
                <a:hlinkClick r:id="rId2"/>
              </a:rPr>
              <a:t>https://docs.qiime2.org/2021.4/install/</a:t>
            </a:r>
            <a:endParaRPr lang="es-ES" dirty="0"/>
          </a:p>
          <a:p>
            <a:r>
              <a:rPr lang="es-ES" dirty="0"/>
              <a:t> </a:t>
            </a:r>
          </a:p>
          <a:p>
            <a:pPr marL="285750" indent="-285750">
              <a:buFontTx/>
              <a:buChar char="-"/>
            </a:pPr>
            <a:r>
              <a:rPr lang="es-ES_tradnl" dirty="0"/>
              <a:t>Descargar </a:t>
            </a:r>
            <a:r>
              <a:rPr lang="es-ES" dirty="0"/>
              <a:t>(archivo: qiime2-2021.4.yml; </a:t>
            </a:r>
            <a:r>
              <a:rPr lang="es-ES_tradnl" i="1" dirty="0"/>
              <a:t>Campus virtual &gt; Aula de la asignatura &gt; Recursos y materiales</a:t>
            </a:r>
            <a:r>
              <a:rPr lang="es-ES" dirty="0"/>
              <a:t> )</a:t>
            </a:r>
          </a:p>
          <a:p>
            <a:pPr marL="285750" indent="-285750">
              <a:buFontTx/>
              <a:buChar char="-"/>
            </a:pPr>
            <a:r>
              <a:rPr lang="es-ES" dirty="0"/>
              <a:t>Situarnos donde está el archivo y crear un ambiente de </a:t>
            </a:r>
            <a:r>
              <a:rPr lang="es-ES" dirty="0" err="1"/>
              <a:t>conda</a:t>
            </a:r>
            <a:r>
              <a:rPr lang="es-ES" dirty="0"/>
              <a:t> instalando todos los programas en la versión especificada en este archivo.</a:t>
            </a:r>
          </a:p>
          <a:p>
            <a:pPr marL="285750" indent="-285750">
              <a:buFontTx/>
              <a:buChar char="-"/>
            </a:pPr>
            <a:endParaRPr lang="es-ES" dirty="0"/>
          </a:p>
          <a:p>
            <a:r>
              <a:rPr lang="en-US" dirty="0" err="1">
                <a:latin typeface="Menlo" panose="020B0609030804020204" pitchFamily="49" charset="0"/>
                <a:ea typeface="Menlo" panose="020B0609030804020204" pitchFamily="49" charset="0"/>
                <a:cs typeface="Menlo" panose="020B0609030804020204" pitchFamily="49" charset="0"/>
              </a:rPr>
              <a:t>conda</a:t>
            </a:r>
            <a:r>
              <a:rPr lang="en-US" dirty="0">
                <a:latin typeface="Menlo" panose="020B0609030804020204" pitchFamily="49" charset="0"/>
                <a:ea typeface="Menlo" panose="020B0609030804020204" pitchFamily="49" charset="0"/>
                <a:cs typeface="Menlo" panose="020B0609030804020204" pitchFamily="49" charset="0"/>
              </a:rPr>
              <a:t> env create -f qiime2-2021.4.yml</a:t>
            </a:r>
          </a:p>
          <a:p>
            <a:endParaRPr lang="es-ES" dirty="0">
              <a:latin typeface="Menlo" panose="020B0609030804020204" pitchFamily="49" charset="0"/>
              <a:ea typeface="Menlo" panose="020B0609030804020204" pitchFamily="49" charset="0"/>
              <a:cs typeface="Menlo" panose="020B0609030804020204" pitchFamily="49" charset="0"/>
            </a:endParaRPr>
          </a:p>
          <a:p>
            <a:r>
              <a:rPr lang="es-ES" dirty="0"/>
              <a:t>Una vez activado el </a:t>
            </a:r>
            <a:r>
              <a:rPr lang="es-ES" b="1" dirty="0">
                <a:solidFill>
                  <a:schemeClr val="bg2"/>
                </a:solidFill>
              </a:rPr>
              <a:t>ambiente de </a:t>
            </a:r>
            <a:r>
              <a:rPr lang="es-ES" b="1" dirty="0" err="1">
                <a:solidFill>
                  <a:schemeClr val="bg2"/>
                </a:solidFill>
              </a:rPr>
              <a:t>conda</a:t>
            </a:r>
            <a:r>
              <a:rPr lang="es-ES" b="1" dirty="0">
                <a:solidFill>
                  <a:schemeClr val="bg2"/>
                </a:solidFill>
              </a:rPr>
              <a:t> </a:t>
            </a:r>
            <a:r>
              <a:rPr lang="es-ES" dirty="0"/>
              <a:t>donde tenemos instalado QIIME 2, desde el terminal se lanzan distintos comandos para realizar operaciones con nuestros archivos. Estos comandos siempre comienzan por la palabra </a:t>
            </a:r>
            <a:r>
              <a:rPr lang="es-ES" dirty="0" err="1"/>
              <a:t>qiime</a:t>
            </a:r>
            <a:r>
              <a:rPr lang="es-ES" dirty="0"/>
              <a:t>.</a:t>
            </a:r>
          </a:p>
        </p:txBody>
      </p:sp>
      <p:sp>
        <p:nvSpPr>
          <p:cNvPr id="7" name="Marcador de texto 6">
            <a:extLst>
              <a:ext uri="{FF2B5EF4-FFF2-40B4-BE49-F238E27FC236}">
                <a16:creationId xmlns:a16="http://schemas.microsoft.com/office/drawing/2014/main" id="{88E79646-0052-7F44-BDF6-D2D31A217DE8}"/>
              </a:ext>
            </a:extLst>
          </p:cNvPr>
          <p:cNvSpPr>
            <a:spLocks noGrp="1"/>
          </p:cNvSpPr>
          <p:nvPr>
            <p:ph type="body" sz="quarter" idx="12"/>
          </p:nvPr>
        </p:nvSpPr>
        <p:spPr/>
        <p:txBody>
          <a:bodyPr/>
          <a:lstStyle/>
          <a:p>
            <a:endParaRPr lang="es-ES"/>
          </a:p>
        </p:txBody>
      </p:sp>
      <p:sp>
        <p:nvSpPr>
          <p:cNvPr id="8" name="Marcador de texto 2">
            <a:extLst>
              <a:ext uri="{FF2B5EF4-FFF2-40B4-BE49-F238E27FC236}">
                <a16:creationId xmlns:a16="http://schemas.microsoft.com/office/drawing/2014/main" id="{BD06D7A2-56C4-0F4C-BAAE-B55FD894EC39}"/>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Tree>
    <p:extLst>
      <p:ext uri="{BB962C8B-B14F-4D97-AF65-F5344CB8AC3E}">
        <p14:creationId xmlns:p14="http://schemas.microsoft.com/office/powerpoint/2010/main" val="4090052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4" y="402368"/>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438580"/>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pic>
        <p:nvPicPr>
          <p:cNvPr id="7" name="Imagen 6" descr="Interfaz de usuario gráfica, Aplicación&#10;&#10;Descripción generada automáticamente">
            <a:extLst>
              <a:ext uri="{FF2B5EF4-FFF2-40B4-BE49-F238E27FC236}">
                <a16:creationId xmlns:a16="http://schemas.microsoft.com/office/drawing/2014/main" id="{EA93AA42-7040-BC46-9946-EF8D1521BCDD}"/>
              </a:ext>
            </a:extLst>
          </p:cNvPr>
          <p:cNvPicPr>
            <a:picLocks noChangeAspect="1"/>
          </p:cNvPicPr>
          <p:nvPr/>
        </p:nvPicPr>
        <p:blipFill>
          <a:blip r:embed="rId2"/>
          <a:stretch>
            <a:fillRect/>
          </a:stretch>
        </p:blipFill>
        <p:spPr>
          <a:xfrm>
            <a:off x="1781042" y="1967527"/>
            <a:ext cx="8423564" cy="3909728"/>
          </a:xfrm>
          <a:prstGeom prst="rect">
            <a:avLst/>
          </a:prstGeom>
        </p:spPr>
      </p:pic>
      <p:sp>
        <p:nvSpPr>
          <p:cNvPr id="10" name="Elipse 9">
            <a:extLst>
              <a:ext uri="{FF2B5EF4-FFF2-40B4-BE49-F238E27FC236}">
                <a16:creationId xmlns:a16="http://schemas.microsoft.com/office/drawing/2014/main" id="{B0B1534E-ED00-7C46-8325-C73C054AEB67}"/>
              </a:ext>
            </a:extLst>
          </p:cNvPr>
          <p:cNvSpPr/>
          <p:nvPr/>
        </p:nvSpPr>
        <p:spPr>
          <a:xfrm>
            <a:off x="1674472" y="1807912"/>
            <a:ext cx="2905067" cy="2793307"/>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Marcador de texto 3">
            <a:extLst>
              <a:ext uri="{FF2B5EF4-FFF2-40B4-BE49-F238E27FC236}">
                <a16:creationId xmlns:a16="http://schemas.microsoft.com/office/drawing/2014/main" id="{A8EBA018-6465-8740-B114-23E79292867F}"/>
              </a:ext>
            </a:extLst>
          </p:cNvPr>
          <p:cNvSpPr>
            <a:spLocks noGrp="1"/>
          </p:cNvSpPr>
          <p:nvPr>
            <p:ph type="body" sz="quarter" idx="12"/>
          </p:nvPr>
        </p:nvSpPr>
        <p:spPr/>
        <p:txBody>
          <a:bodyPr/>
          <a:lstStyle/>
          <a:p>
            <a:endParaRPr lang="es-ES"/>
          </a:p>
        </p:txBody>
      </p:sp>
      <p:sp>
        <p:nvSpPr>
          <p:cNvPr id="8" name="Marcador de texto 2">
            <a:extLst>
              <a:ext uri="{FF2B5EF4-FFF2-40B4-BE49-F238E27FC236}">
                <a16:creationId xmlns:a16="http://schemas.microsoft.com/office/drawing/2014/main" id="{46D38E85-D9DB-0A4A-9287-F03F93B86584}"/>
              </a:ext>
            </a:extLst>
          </p:cNvPr>
          <p:cNvSpPr txBox="1">
            <a:spLocks/>
          </p:cNvSpPr>
          <p:nvPr/>
        </p:nvSpPr>
        <p:spPr>
          <a:xfrm>
            <a:off x="257464" y="402368"/>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Tree>
    <p:extLst>
      <p:ext uri="{BB962C8B-B14F-4D97-AF65-F5344CB8AC3E}">
        <p14:creationId xmlns:p14="http://schemas.microsoft.com/office/powerpoint/2010/main" val="1926477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3693319"/>
          </a:xfrm>
          <a:prstGeom prst="rect">
            <a:avLst/>
          </a:prstGeom>
          <a:noFill/>
        </p:spPr>
        <p:txBody>
          <a:bodyPr wrap="square" rtlCol="0">
            <a:spAutoFit/>
          </a:bodyPr>
          <a:lstStyle/>
          <a:p>
            <a:pPr marL="285750" indent="-285750">
              <a:buFontTx/>
              <a:buChar char="-"/>
            </a:pPr>
            <a:r>
              <a:rPr lang="es-ES" dirty="0"/>
              <a:t>En la web de QIIME 2 se dispone de muchos tutoriales y comandos a usar en casos de distintos estudios, que están recogidos en el siguiente enlace: </a:t>
            </a:r>
            <a:r>
              <a:rPr lang="es-ES" dirty="0">
                <a:hlinkClick r:id="rId2"/>
              </a:rPr>
              <a:t>https://docs.qiime2.org/2021.4/tutorials/</a:t>
            </a:r>
            <a:endParaRPr lang="es-ES" dirty="0"/>
          </a:p>
          <a:p>
            <a:pPr marL="285750" indent="-285750">
              <a:buFontTx/>
              <a:buChar char="-"/>
            </a:pPr>
            <a:endParaRPr lang="es-ES" dirty="0"/>
          </a:p>
          <a:p>
            <a:pPr marL="285750" indent="-285750">
              <a:buFontTx/>
              <a:buChar char="-"/>
            </a:pPr>
            <a:r>
              <a:rPr lang="es-ES" dirty="0"/>
              <a:t>QIIME 2 se diseñó para a partir de los datos de secuenciación poder llevar a cabo el </a:t>
            </a:r>
            <a:r>
              <a:rPr lang="es-ES" b="1" dirty="0" err="1">
                <a:solidFill>
                  <a:schemeClr val="bg2"/>
                </a:solidFill>
              </a:rPr>
              <a:t>preprocesamiento</a:t>
            </a:r>
            <a:r>
              <a:rPr lang="es-ES" b="1" dirty="0">
                <a:solidFill>
                  <a:schemeClr val="bg2"/>
                </a:solidFill>
              </a:rPr>
              <a:t> de las secuencias</a:t>
            </a:r>
            <a:r>
              <a:rPr lang="es-ES" dirty="0"/>
              <a:t>,</a:t>
            </a:r>
            <a:r>
              <a:rPr lang="es-ES" b="1" dirty="0">
                <a:solidFill>
                  <a:schemeClr val="bg2"/>
                </a:solidFill>
              </a:rPr>
              <a:t> filtrándolas </a:t>
            </a:r>
            <a:r>
              <a:rPr lang="es-ES" dirty="0"/>
              <a:t>según la calidad y </a:t>
            </a:r>
            <a:r>
              <a:rPr lang="es-ES" b="1" dirty="0" err="1">
                <a:solidFill>
                  <a:schemeClr val="bg2"/>
                </a:solidFill>
              </a:rPr>
              <a:t>demultiplexándola</a:t>
            </a:r>
            <a:r>
              <a:rPr lang="es-ES" dirty="0" err="1"/>
              <a:t>s</a:t>
            </a:r>
            <a:r>
              <a:rPr lang="es-ES" dirty="0"/>
              <a:t> cuando fuera necesario; obtener una </a:t>
            </a:r>
            <a:r>
              <a:rPr lang="es-ES" b="1" dirty="0">
                <a:solidFill>
                  <a:schemeClr val="bg2"/>
                </a:solidFill>
              </a:rPr>
              <a:t>tabla de frecuencias</a:t>
            </a:r>
            <a:r>
              <a:rPr lang="es-ES" dirty="0"/>
              <a:t> en la que las lecturas finalmente se clasifican en distintos </a:t>
            </a:r>
            <a:r>
              <a:rPr lang="es-ES" b="1" dirty="0" err="1">
                <a:solidFill>
                  <a:schemeClr val="bg2"/>
                </a:solidFill>
              </a:rPr>
              <a:t>Operational</a:t>
            </a:r>
            <a:r>
              <a:rPr lang="es-ES" b="1" dirty="0">
                <a:solidFill>
                  <a:schemeClr val="bg2"/>
                </a:solidFill>
              </a:rPr>
              <a:t> </a:t>
            </a:r>
            <a:r>
              <a:rPr lang="es-ES" b="1" dirty="0" err="1">
                <a:solidFill>
                  <a:schemeClr val="bg2"/>
                </a:solidFill>
              </a:rPr>
              <a:t>Taxonomic</a:t>
            </a:r>
            <a:r>
              <a:rPr lang="es-ES" b="1" dirty="0">
                <a:solidFill>
                  <a:schemeClr val="bg2"/>
                </a:solidFill>
              </a:rPr>
              <a:t> </a:t>
            </a:r>
            <a:r>
              <a:rPr lang="es-ES" b="1" dirty="0" err="1">
                <a:solidFill>
                  <a:schemeClr val="bg2"/>
                </a:solidFill>
              </a:rPr>
              <a:t>Unit</a:t>
            </a:r>
            <a:r>
              <a:rPr lang="es-ES" b="1" dirty="0">
                <a:solidFill>
                  <a:schemeClr val="bg2"/>
                </a:solidFill>
              </a:rPr>
              <a:t> (OTU)</a:t>
            </a:r>
            <a:r>
              <a:rPr lang="es-ES" dirty="0"/>
              <a:t> o </a:t>
            </a:r>
            <a:r>
              <a:rPr lang="es-ES" b="1" dirty="0" err="1">
                <a:solidFill>
                  <a:schemeClr val="bg2"/>
                </a:solidFill>
              </a:rPr>
              <a:t>Amplicon</a:t>
            </a:r>
            <a:r>
              <a:rPr lang="es-ES" b="1" dirty="0">
                <a:solidFill>
                  <a:schemeClr val="bg2"/>
                </a:solidFill>
              </a:rPr>
              <a:t> </a:t>
            </a:r>
            <a:r>
              <a:rPr lang="es-ES" b="1" dirty="0" err="1">
                <a:solidFill>
                  <a:schemeClr val="bg2"/>
                </a:solidFill>
              </a:rPr>
              <a:t>Sequence</a:t>
            </a:r>
            <a:r>
              <a:rPr lang="es-ES" b="1" dirty="0">
                <a:solidFill>
                  <a:schemeClr val="bg2"/>
                </a:solidFill>
              </a:rPr>
              <a:t> </a:t>
            </a:r>
            <a:r>
              <a:rPr lang="es-ES" b="1" dirty="0" err="1">
                <a:solidFill>
                  <a:schemeClr val="bg2"/>
                </a:solidFill>
              </a:rPr>
              <a:t>Variants</a:t>
            </a:r>
            <a:r>
              <a:rPr lang="es-ES" b="1" dirty="0">
                <a:solidFill>
                  <a:schemeClr val="bg2"/>
                </a:solidFill>
              </a:rPr>
              <a:t> (</a:t>
            </a:r>
            <a:r>
              <a:rPr lang="es-ES" b="1" dirty="0" err="1">
                <a:solidFill>
                  <a:schemeClr val="bg2"/>
                </a:solidFill>
              </a:rPr>
              <a:t>ASVs</a:t>
            </a:r>
            <a:r>
              <a:rPr lang="es-ES" b="1" dirty="0">
                <a:solidFill>
                  <a:schemeClr val="bg2"/>
                </a:solidFill>
              </a:rPr>
              <a:t>)</a:t>
            </a:r>
            <a:r>
              <a:rPr lang="es-ES" dirty="0"/>
              <a:t>.</a:t>
            </a:r>
          </a:p>
          <a:p>
            <a:pPr marL="285750" indent="-285750">
              <a:buFontTx/>
              <a:buChar char="-"/>
            </a:pPr>
            <a:endParaRPr lang="es-ES" dirty="0"/>
          </a:p>
          <a:p>
            <a:pPr marL="285750" indent="-285750">
              <a:buFontTx/>
              <a:buChar char="-"/>
            </a:pPr>
            <a:r>
              <a:rPr lang="es-ES" dirty="0"/>
              <a:t>Además es posible asignar el taxón correspondiente a cada OTU, llevar a cabo </a:t>
            </a:r>
            <a:r>
              <a:rPr lang="es-ES" b="1" dirty="0">
                <a:solidFill>
                  <a:schemeClr val="bg2"/>
                </a:solidFill>
              </a:rPr>
              <a:t>reconstrucciones filogenéticas</a:t>
            </a:r>
            <a:r>
              <a:rPr lang="es-ES" dirty="0"/>
              <a:t>, obtener datos </a:t>
            </a:r>
            <a:r>
              <a:rPr lang="es-ES" dirty="0">
                <a:solidFill>
                  <a:schemeClr val="bg2"/>
                </a:solidFill>
              </a:rPr>
              <a:t>sobre diversidad (alfa y beta</a:t>
            </a:r>
            <a:r>
              <a:rPr lang="es-ES" dirty="0"/>
              <a:t>) e ir visualizando mediante </a:t>
            </a:r>
            <a:r>
              <a:rPr lang="es-ES" b="1" dirty="0">
                <a:solidFill>
                  <a:schemeClr val="bg2"/>
                </a:solidFill>
              </a:rPr>
              <a:t>gráficas</a:t>
            </a:r>
            <a:r>
              <a:rPr lang="es-ES" dirty="0"/>
              <a:t> los distintos datos y estadísticas generadas. </a:t>
            </a:r>
          </a:p>
        </p:txBody>
      </p:sp>
      <p:sp>
        <p:nvSpPr>
          <p:cNvPr id="7" name="Marcador de texto 6">
            <a:extLst>
              <a:ext uri="{FF2B5EF4-FFF2-40B4-BE49-F238E27FC236}">
                <a16:creationId xmlns:a16="http://schemas.microsoft.com/office/drawing/2014/main" id="{0AE681FE-6DFC-8646-A46A-F57B7F88B583}"/>
              </a:ext>
            </a:extLst>
          </p:cNvPr>
          <p:cNvSpPr>
            <a:spLocks noGrp="1"/>
          </p:cNvSpPr>
          <p:nvPr>
            <p:ph type="body" sz="quarter" idx="12"/>
          </p:nvPr>
        </p:nvSpPr>
        <p:spPr/>
        <p:txBody>
          <a:bodyPr/>
          <a:lstStyle/>
          <a:p>
            <a:endParaRPr lang="es-ES"/>
          </a:p>
        </p:txBody>
      </p:sp>
      <p:sp>
        <p:nvSpPr>
          <p:cNvPr id="8" name="Marcador de texto 2">
            <a:extLst>
              <a:ext uri="{FF2B5EF4-FFF2-40B4-BE49-F238E27FC236}">
                <a16:creationId xmlns:a16="http://schemas.microsoft.com/office/drawing/2014/main" id="{7FE02FF4-07AD-784A-85BF-DE8D7F9E730B}"/>
              </a:ext>
            </a:extLst>
          </p:cNvPr>
          <p:cNvSpPr txBox="1">
            <a:spLocks/>
          </p:cNvSpPr>
          <p:nvPr/>
        </p:nvSpPr>
        <p:spPr>
          <a:xfrm>
            <a:off x="257463" y="278185"/>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Tree>
    <p:extLst>
      <p:ext uri="{BB962C8B-B14F-4D97-AF65-F5344CB8AC3E}">
        <p14:creationId xmlns:p14="http://schemas.microsoft.com/office/powerpoint/2010/main" val="67477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solidFill>
                  <a:schemeClr val="accent2"/>
                </a:solidFill>
              </a:rPr>
              <a:t>Herramientas de análisis metataxonómico. Paquetes de análisis integrados.</a:t>
            </a:r>
            <a:endParaRPr lang="es-ES" sz="2000" dirty="0">
              <a:solidFill>
                <a:schemeClr val="accent2"/>
              </a:solidFill>
            </a:endParaRPr>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chemeClr val="accent2"/>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chemeClr val="accent2"/>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2308324"/>
          </a:xfrm>
          <a:prstGeom prst="rect">
            <a:avLst/>
          </a:prstGeom>
          <a:noFill/>
        </p:spPr>
        <p:txBody>
          <a:bodyPr wrap="square" rtlCol="0">
            <a:spAutoFit/>
          </a:bodyPr>
          <a:lstStyle/>
          <a:p>
            <a:r>
              <a:rPr lang="es-ES" dirty="0"/>
              <a:t>Si queremos utilizar QIIME 2 para realizar un estudio metataxonómico desde el inicio se necesita disponer de los siguientes tipos de archivos:</a:t>
            </a:r>
          </a:p>
          <a:p>
            <a:endParaRPr lang="es-ES" dirty="0"/>
          </a:p>
          <a:p>
            <a:pPr lvl="1"/>
            <a:r>
              <a:rPr lang="es-ES" b="1" dirty="0">
                <a:solidFill>
                  <a:schemeClr val="bg2"/>
                </a:solidFill>
              </a:rPr>
              <a:t>Metadatos</a:t>
            </a:r>
            <a:r>
              <a:rPr lang="es-ES" dirty="0"/>
              <a:t>. Archivo en el que se indica las características de todas las muestras de nuestro estudio en un formato tabular. Se trata del diseño experimental.</a:t>
            </a:r>
          </a:p>
          <a:p>
            <a:pPr lvl="1"/>
            <a:endParaRPr lang="es-ES" dirty="0"/>
          </a:p>
          <a:p>
            <a:pPr lvl="1"/>
            <a:r>
              <a:rPr lang="es-ES" b="1" dirty="0">
                <a:solidFill>
                  <a:schemeClr val="bg2"/>
                </a:solidFill>
              </a:rPr>
              <a:t>Secuencias en formato </a:t>
            </a:r>
            <a:r>
              <a:rPr lang="es-ES" b="1" dirty="0" err="1">
                <a:solidFill>
                  <a:schemeClr val="bg2"/>
                </a:solidFill>
              </a:rPr>
              <a:t>fastq</a:t>
            </a:r>
            <a:r>
              <a:rPr lang="es-ES" b="1" dirty="0"/>
              <a:t>.</a:t>
            </a:r>
            <a:r>
              <a:rPr lang="es-ES" dirty="0"/>
              <a:t> Se trata de archivos con los datos de secuenciación, que pueden estar en distintos formatos.</a:t>
            </a:r>
          </a:p>
        </p:txBody>
      </p:sp>
      <p:sp>
        <p:nvSpPr>
          <p:cNvPr id="7" name="Marcador de texto 6">
            <a:extLst>
              <a:ext uri="{FF2B5EF4-FFF2-40B4-BE49-F238E27FC236}">
                <a16:creationId xmlns:a16="http://schemas.microsoft.com/office/drawing/2014/main" id="{DB23DA42-94FF-6647-A7DD-1F72974EF55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59095935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3139</TotalTime>
  <Words>4298</Words>
  <Application>Microsoft Macintosh PowerPoint</Application>
  <PresentationFormat>Panorámica</PresentationFormat>
  <Paragraphs>436</Paragraphs>
  <Slides>42</Slides>
  <Notes>5</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42</vt:i4>
      </vt:variant>
    </vt:vector>
  </HeadingPairs>
  <TitlesOfParts>
    <vt:vector size="55" baseType="lpstr">
      <vt:lpstr>Apex New</vt:lpstr>
      <vt:lpstr>Arial</vt:lpstr>
      <vt:lpstr>Calibri</vt:lpstr>
      <vt:lpstr>Calibri Light</vt:lpstr>
      <vt:lpstr>Courier</vt:lpstr>
      <vt:lpstr>Helvetica</vt:lpstr>
      <vt:lpstr>Menlo</vt:lpstr>
      <vt:lpstr>Periodico Display</vt:lpstr>
      <vt:lpstr>Periodico Display UltraLight</vt:lpstr>
      <vt:lpstr>Times</vt:lpstr>
      <vt:lpstr>Times New Roman</vt:lpstr>
      <vt:lpstr>Visuelt Pro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Lairon Peris</dc:creator>
  <cp:lastModifiedBy>Marta Sevillano González</cp:lastModifiedBy>
  <cp:revision>9</cp:revision>
  <dcterms:created xsi:type="dcterms:W3CDTF">2023-03-15T21:07:33Z</dcterms:created>
  <dcterms:modified xsi:type="dcterms:W3CDTF">2025-01-12T08:32:43Z</dcterms:modified>
</cp:coreProperties>
</file>